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Lst>
  <p:notesMasterIdLst>
    <p:notesMasterId r:id="rId27"/>
  </p:notesMasterIdLst>
  <p:sldIdLst>
    <p:sldId id="256" r:id="rId2"/>
    <p:sldId id="257" r:id="rId3"/>
    <p:sldId id="273" r:id="rId4"/>
    <p:sldId id="274" r:id="rId5"/>
    <p:sldId id="258" r:id="rId6"/>
    <p:sldId id="259" r:id="rId7"/>
    <p:sldId id="260" r:id="rId8"/>
    <p:sldId id="261" r:id="rId9"/>
    <p:sldId id="275" r:id="rId10"/>
    <p:sldId id="262" r:id="rId11"/>
    <p:sldId id="263" r:id="rId12"/>
    <p:sldId id="264" r:id="rId13"/>
    <p:sldId id="265" r:id="rId14"/>
    <p:sldId id="276" r:id="rId15"/>
    <p:sldId id="277" r:id="rId16"/>
    <p:sldId id="266" r:id="rId17"/>
    <p:sldId id="267" r:id="rId18"/>
    <p:sldId id="268" r:id="rId19"/>
    <p:sldId id="282" r:id="rId20"/>
    <p:sldId id="269" r:id="rId21"/>
    <p:sldId id="270" r:id="rId22"/>
    <p:sldId id="278" r:id="rId23"/>
    <p:sldId id="283" r:id="rId24"/>
    <p:sldId id="272" r:id="rId25"/>
    <p:sldId id="284" r:id="rId2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521B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75"/>
    <p:restoredTop sz="94694"/>
  </p:normalViewPr>
  <p:slideViewPr>
    <p:cSldViewPr snapToGrid="0">
      <p:cViewPr varScale="1">
        <p:scale>
          <a:sx n="156" d="100"/>
          <a:sy n="156" d="100"/>
        </p:scale>
        <p:origin x="1040"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Google Shape;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 name="Google Shape;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2251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3253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0948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622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38256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2597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4165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53390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72194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1818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2924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19505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55448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5334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2045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7452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6291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300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643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6248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g23e2b6a1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 name="Google Shape;38;g23e2b6a1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97448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6071" y="0"/>
            <a:ext cx="9131859" cy="5143500"/>
          </a:xfrm>
          <a:prstGeom prst="rect">
            <a:avLst/>
          </a:prstGeom>
          <a:noFill/>
          <a:ln>
            <a:noFill/>
          </a:ln>
        </p:spPr>
      </p:pic>
      <p:sp>
        <p:nvSpPr>
          <p:cNvPr id="10" name="Google Shape;1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
        <p:nvSpPr>
          <p:cNvPr id="11" name="Google Shape;11;p2"/>
          <p:cNvSpPr txBox="1"/>
          <p:nvPr/>
        </p:nvSpPr>
        <p:spPr>
          <a:xfrm>
            <a:off x="12000" y="4924425"/>
            <a:ext cx="9132000" cy="219000"/>
          </a:xfrm>
          <a:prstGeom prst="rect">
            <a:avLst/>
          </a:prstGeom>
          <a:solidFill>
            <a:srgbClr val="000000">
              <a:alpha val="50000"/>
            </a:srgbClr>
          </a:solidFill>
          <a:ln>
            <a:noFill/>
          </a:ln>
        </p:spPr>
        <p:txBody>
          <a:bodyPr spcFirstLastPara="1" wrap="square" lIns="91425" tIns="27425" rIns="91425" bIns="27425" anchor="t" anchorCtr="0">
            <a:noAutofit/>
          </a:bodyPr>
          <a:lstStyle/>
          <a:p>
            <a:pPr marL="0" lvl="0" indent="0" algn="l" rtl="0">
              <a:spcBef>
                <a:spcPts val="0"/>
              </a:spcBef>
              <a:spcAft>
                <a:spcPts val="0"/>
              </a:spcAft>
              <a:buNone/>
            </a:pPr>
            <a:r>
              <a:rPr lang="en" sz="1000" b="1" dirty="0">
                <a:solidFill>
                  <a:srgbClr val="FCE5CD"/>
                </a:solidFill>
              </a:rPr>
              <a:t>Beamline Optics and Modeling School 2023 (BLOMS) </a:t>
            </a:r>
            <a:endParaRPr sz="1000" b="1" dirty="0">
              <a:solidFill>
                <a:srgbClr val="FCE5CD"/>
              </a:solidFill>
            </a:endParaRPr>
          </a:p>
        </p:txBody>
      </p:sp>
      <p:sp>
        <p:nvSpPr>
          <p:cNvPr id="12" name="Google Shape;12;p2"/>
          <p:cNvSpPr txBox="1">
            <a:spLocks noGrp="1"/>
          </p:cNvSpPr>
          <p:nvPr>
            <p:ph type="title"/>
          </p:nvPr>
        </p:nvSpPr>
        <p:spPr>
          <a:xfrm>
            <a:off x="80625" y="57575"/>
            <a:ext cx="8994300" cy="610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SzPts val="2400"/>
              <a:buNone/>
              <a:defRPr sz="24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2150" y="558925"/>
            <a:ext cx="9131700" cy="5643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dk1"/>
              </a:buClr>
              <a:buSzPts val="2000"/>
              <a:buNone/>
              <a:defRPr sz="2000" b="1">
                <a:solidFill>
                  <a:schemeClr val="dk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p:nvPr/>
        </p:nvSpPr>
        <p:spPr>
          <a:xfrm>
            <a:off x="313050" y="2125350"/>
            <a:ext cx="856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313050" y="1923225"/>
            <a:ext cx="8708100" cy="602400"/>
          </a:xfrm>
          <a:prstGeom prst="rect">
            <a:avLst/>
          </a:prstGeom>
          <a:noFill/>
          <a:ln>
            <a:noFill/>
          </a:ln>
        </p:spPr>
        <p:txBody>
          <a:bodyPr spcFirstLastPara="1" wrap="square" lIns="91425" tIns="91425" rIns="91425" bIns="91425" anchor="t" anchorCtr="0">
            <a:spAutoFit/>
          </a:bodyPr>
          <a:lstStyle>
            <a:lvl1pPr lvl="0">
              <a:spcBef>
                <a:spcPts val="0"/>
              </a:spcBef>
              <a:spcAft>
                <a:spcPts val="0"/>
              </a:spcAft>
              <a:buSzPts val="2500"/>
              <a:buNone/>
              <a:defRPr sz="2500" b="1"/>
            </a:lvl1pPr>
            <a:lvl2pPr lvl="1">
              <a:spcBef>
                <a:spcPts val="0"/>
              </a:spcBef>
              <a:spcAft>
                <a:spcPts val="0"/>
              </a:spcAft>
              <a:buSzPts val="2500"/>
              <a:buNone/>
              <a:defRPr sz="2500" b="1"/>
            </a:lvl2pPr>
            <a:lvl3pPr lvl="2">
              <a:spcBef>
                <a:spcPts val="0"/>
              </a:spcBef>
              <a:spcAft>
                <a:spcPts val="0"/>
              </a:spcAft>
              <a:buSzPts val="2500"/>
              <a:buNone/>
              <a:defRPr sz="2500" b="1"/>
            </a:lvl3pPr>
            <a:lvl4pPr lvl="3">
              <a:spcBef>
                <a:spcPts val="0"/>
              </a:spcBef>
              <a:spcAft>
                <a:spcPts val="0"/>
              </a:spcAft>
              <a:buSzPts val="2500"/>
              <a:buNone/>
              <a:defRPr sz="2500" b="1"/>
            </a:lvl4pPr>
            <a:lvl5pPr lvl="4">
              <a:spcBef>
                <a:spcPts val="0"/>
              </a:spcBef>
              <a:spcAft>
                <a:spcPts val="0"/>
              </a:spcAft>
              <a:buSzPts val="2500"/>
              <a:buNone/>
              <a:defRPr sz="2500" b="1"/>
            </a:lvl5pPr>
            <a:lvl6pPr lvl="5">
              <a:spcBef>
                <a:spcPts val="0"/>
              </a:spcBef>
              <a:spcAft>
                <a:spcPts val="0"/>
              </a:spcAft>
              <a:buSzPts val="2500"/>
              <a:buNone/>
              <a:defRPr sz="2500" b="1"/>
            </a:lvl6pPr>
            <a:lvl7pPr lvl="6">
              <a:spcBef>
                <a:spcPts val="0"/>
              </a:spcBef>
              <a:spcAft>
                <a:spcPts val="0"/>
              </a:spcAft>
              <a:buSzPts val="2500"/>
              <a:buNone/>
              <a:defRPr sz="2500" b="1"/>
            </a:lvl7pPr>
            <a:lvl8pPr lvl="7">
              <a:spcBef>
                <a:spcPts val="0"/>
              </a:spcBef>
              <a:spcAft>
                <a:spcPts val="0"/>
              </a:spcAft>
              <a:buSzPts val="2500"/>
              <a:buNone/>
              <a:defRPr sz="2500" b="1"/>
            </a:lvl8pPr>
            <a:lvl9pPr lvl="8">
              <a:spcBef>
                <a:spcPts val="0"/>
              </a:spcBef>
              <a:spcAft>
                <a:spcPts val="0"/>
              </a:spcAft>
              <a:buSzPts val="2500"/>
              <a:buNone/>
              <a:defRPr sz="2500" b="1"/>
            </a:lvl9pPr>
          </a:lstStyle>
          <a:p>
            <a:endParaRPr/>
          </a:p>
        </p:txBody>
      </p:sp>
      <p:sp>
        <p:nvSpPr>
          <p:cNvPr id="17" name="Google Shape;17;p3"/>
          <p:cNvSpPr txBox="1">
            <a:spLocks noGrp="1"/>
          </p:cNvSpPr>
          <p:nvPr>
            <p:ph type="sldNum" idx="12"/>
          </p:nvPr>
        </p:nvSpPr>
        <p:spPr>
          <a:xfrm>
            <a:off x="8406950" y="4908739"/>
            <a:ext cx="690300" cy="249000"/>
          </a:xfrm>
          <a:prstGeom prst="rect">
            <a:avLst/>
          </a:prstGeom>
        </p:spPr>
        <p:txBody>
          <a:bodyPr spcFirstLastPara="1" wrap="square" lIns="91425" tIns="27425" rIns="91425" bIns="27425" anchor="ctr" anchorCtr="0">
            <a:normAutofit/>
          </a:bodyPr>
          <a:lstStyle>
            <a:lvl1pPr lvl="0" rtl="0">
              <a:buNone/>
              <a:defRPr b="1"/>
            </a:lvl1pPr>
            <a:lvl2pPr lvl="1" rtl="0">
              <a:buNone/>
              <a:defRPr b="1"/>
            </a:lvl2pPr>
            <a:lvl3pPr lvl="2" rtl="0">
              <a:buNone/>
              <a:defRPr b="1"/>
            </a:lvl3pPr>
            <a:lvl4pPr lvl="3" rtl="0">
              <a:buNone/>
              <a:defRPr b="1"/>
            </a:lvl4pPr>
            <a:lvl5pPr lvl="4" rtl="0">
              <a:buNone/>
              <a:defRPr b="1"/>
            </a:lvl5pPr>
            <a:lvl6pPr lvl="5" rtl="0">
              <a:buNone/>
              <a:defRPr b="1"/>
            </a:lvl6pPr>
            <a:lvl7pPr lvl="6" rtl="0">
              <a:buNone/>
              <a:defRPr b="1"/>
            </a:lvl7pPr>
            <a:lvl8pPr lvl="7" rtl="0">
              <a:buNone/>
              <a:defRPr b="1"/>
            </a:lvl8pPr>
            <a:lvl9pPr lvl="8" rtl="0">
              <a:buNone/>
              <a:defRPr b="1"/>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p:nvPr/>
        </p:nvSpPr>
        <p:spPr>
          <a:xfrm>
            <a:off x="0" y="4924425"/>
            <a:ext cx="9144000" cy="219000"/>
          </a:xfrm>
          <a:prstGeom prst="rect">
            <a:avLst/>
          </a:prstGeom>
          <a:solidFill>
            <a:srgbClr val="000000">
              <a:alpha val="50000"/>
            </a:srgbClr>
          </a:solidFill>
          <a:ln>
            <a:noFill/>
          </a:ln>
        </p:spPr>
        <p:txBody>
          <a:bodyPr spcFirstLastPara="1" wrap="square" lIns="91425" tIns="27425" rIns="91425" bIns="27425" anchor="t" anchorCtr="0">
            <a:noAutofit/>
          </a:bodyPr>
          <a:lstStyle/>
          <a:p>
            <a:pPr marL="0" lvl="0" indent="0" algn="l" rtl="0">
              <a:spcBef>
                <a:spcPts val="0"/>
              </a:spcBef>
              <a:spcAft>
                <a:spcPts val="0"/>
              </a:spcAft>
              <a:buNone/>
            </a:pPr>
            <a:r>
              <a:rPr lang="en" sz="1000" b="1" dirty="0">
                <a:solidFill>
                  <a:srgbClr val="FCE5CD"/>
                </a:solidFill>
              </a:rPr>
              <a:t>Beamline Optics and Modeling School 2023 (BLOMS)                               Introduction to </a:t>
            </a:r>
            <a:r>
              <a:rPr lang="en" sz="1000" b="1" dirty="0" err="1">
                <a:solidFill>
                  <a:srgbClr val="FCE5CD"/>
                </a:solidFill>
              </a:rPr>
              <a:t>ShadowOui</a:t>
            </a:r>
            <a:r>
              <a:rPr lang="en" sz="1000" b="1" dirty="0">
                <a:solidFill>
                  <a:srgbClr val="FCE5CD"/>
                </a:solidFill>
              </a:rPr>
              <a:t>                                                 L. </a:t>
            </a:r>
            <a:r>
              <a:rPr lang="en" sz="1000" b="1" dirty="0" err="1">
                <a:solidFill>
                  <a:srgbClr val="FCE5CD"/>
                </a:solidFill>
              </a:rPr>
              <a:t>Rebuffi</a:t>
            </a:r>
            <a:endParaRPr sz="1000" b="1" dirty="0">
              <a:solidFill>
                <a:srgbClr val="FCE5CD"/>
              </a:solidFill>
            </a:endParaRPr>
          </a:p>
        </p:txBody>
      </p:sp>
      <p:sp>
        <p:nvSpPr>
          <p:cNvPr id="20" name="Google Shape;20;p4"/>
          <p:cNvSpPr txBox="1">
            <a:spLocks noGrp="1"/>
          </p:cNvSpPr>
          <p:nvPr>
            <p:ph type="body" idx="1"/>
          </p:nvPr>
        </p:nvSpPr>
        <p:spPr>
          <a:xfrm>
            <a:off x="231100" y="6190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title"/>
          </p:nvPr>
        </p:nvSpPr>
        <p:spPr>
          <a:xfrm>
            <a:off x="67175" y="46375"/>
            <a:ext cx="8954100" cy="572700"/>
          </a:xfrm>
          <a:prstGeom prst="rect">
            <a:avLst/>
          </a:prstGeom>
          <a:noFill/>
          <a:ln>
            <a:noFill/>
          </a:ln>
        </p:spPr>
        <p:txBody>
          <a:bodyPr spcFirstLastPara="1" wrap="square" lIns="91425" tIns="91425" rIns="91425" bIns="91425" anchor="ctr" anchorCtr="0">
            <a:spAutoFit/>
          </a:bodyPr>
          <a:lstStyle>
            <a:lvl1pPr lvl="0" rtl="0">
              <a:spcBef>
                <a:spcPts val="0"/>
              </a:spcBef>
              <a:spcAft>
                <a:spcPts val="0"/>
              </a:spcAft>
              <a:buSzPts val="1400"/>
              <a:buChar char="●"/>
              <a:defRPr b="1"/>
            </a:lvl1pPr>
            <a:lvl2pPr lvl="1" rtl="0">
              <a:spcBef>
                <a:spcPts val="0"/>
              </a:spcBef>
              <a:spcAft>
                <a:spcPts val="0"/>
              </a:spcAft>
              <a:buSzPts val="1400"/>
              <a:buChar char="○"/>
              <a:defRPr b="1"/>
            </a:lvl2pPr>
            <a:lvl3pPr lvl="2" rtl="0">
              <a:spcBef>
                <a:spcPts val="0"/>
              </a:spcBef>
              <a:spcAft>
                <a:spcPts val="0"/>
              </a:spcAft>
              <a:buSzPts val="1400"/>
              <a:buChar char="■"/>
              <a:defRPr b="1"/>
            </a:lvl3pPr>
            <a:lvl4pPr lvl="3" rtl="0">
              <a:spcBef>
                <a:spcPts val="0"/>
              </a:spcBef>
              <a:spcAft>
                <a:spcPts val="0"/>
              </a:spcAft>
              <a:buSzPts val="1400"/>
              <a:buChar char="●"/>
              <a:defRPr b="1"/>
            </a:lvl4pPr>
            <a:lvl5pPr lvl="4" rtl="0">
              <a:spcBef>
                <a:spcPts val="0"/>
              </a:spcBef>
              <a:spcAft>
                <a:spcPts val="0"/>
              </a:spcAft>
              <a:buSzPts val="1400"/>
              <a:buChar char="○"/>
              <a:defRPr b="1"/>
            </a:lvl5pPr>
            <a:lvl6pPr lvl="5" rtl="0">
              <a:spcBef>
                <a:spcPts val="0"/>
              </a:spcBef>
              <a:spcAft>
                <a:spcPts val="0"/>
              </a:spcAft>
              <a:buSzPts val="1400"/>
              <a:buChar char="■"/>
              <a:defRPr b="1"/>
            </a:lvl6pPr>
            <a:lvl7pPr lvl="6" rtl="0">
              <a:spcBef>
                <a:spcPts val="0"/>
              </a:spcBef>
              <a:spcAft>
                <a:spcPts val="0"/>
              </a:spcAft>
              <a:buSzPts val="1400"/>
              <a:buChar char="●"/>
              <a:defRPr b="1"/>
            </a:lvl7pPr>
            <a:lvl8pPr lvl="7" rtl="0">
              <a:spcBef>
                <a:spcPts val="0"/>
              </a:spcBef>
              <a:spcAft>
                <a:spcPts val="0"/>
              </a:spcAft>
              <a:buSzPts val="1400"/>
              <a:buChar char="○"/>
              <a:defRPr b="1"/>
            </a:lvl8pPr>
            <a:lvl9pPr lvl="8" rtl="0">
              <a:spcBef>
                <a:spcPts val="0"/>
              </a:spcBef>
              <a:spcAft>
                <a:spcPts val="0"/>
              </a:spcAft>
              <a:buSzPts val="1400"/>
              <a:buChar char="■"/>
              <a:defRPr b="1"/>
            </a:lvl9pPr>
          </a:lstStyle>
          <a:p>
            <a:endParaRPr/>
          </a:p>
        </p:txBody>
      </p:sp>
      <p:sp>
        <p:nvSpPr>
          <p:cNvPr id="22" name="Google Shape;22;p4"/>
          <p:cNvSpPr txBox="1">
            <a:spLocks noGrp="1"/>
          </p:cNvSpPr>
          <p:nvPr>
            <p:ph type="sldNum" idx="12"/>
          </p:nvPr>
        </p:nvSpPr>
        <p:spPr>
          <a:xfrm>
            <a:off x="8406950" y="4908739"/>
            <a:ext cx="690300" cy="249000"/>
          </a:xfrm>
          <a:prstGeom prst="rect">
            <a:avLst/>
          </a:prstGeom>
        </p:spPr>
        <p:txBody>
          <a:bodyPr spcFirstLastPara="1" wrap="square" lIns="91425" tIns="27425" rIns="91425" bIns="27425" anchor="ctr" anchorCtr="0">
            <a:normAutofit/>
          </a:bodyPr>
          <a:lstStyle>
            <a:lvl1pPr lvl="0" rtl="0">
              <a:buNone/>
              <a:defRPr b="1">
                <a:solidFill>
                  <a:srgbClr val="EFEFEF"/>
                </a:solidFill>
              </a:defRPr>
            </a:lvl1pPr>
            <a:lvl2pPr lvl="1" rtl="0">
              <a:buNone/>
              <a:defRPr b="1">
                <a:solidFill>
                  <a:srgbClr val="EFEFEF"/>
                </a:solidFill>
              </a:defRPr>
            </a:lvl2pPr>
            <a:lvl3pPr lvl="2" rtl="0">
              <a:buNone/>
              <a:defRPr b="1">
                <a:solidFill>
                  <a:srgbClr val="EFEFEF"/>
                </a:solidFill>
              </a:defRPr>
            </a:lvl3pPr>
            <a:lvl4pPr lvl="3" rtl="0">
              <a:buNone/>
              <a:defRPr b="1">
                <a:solidFill>
                  <a:srgbClr val="EFEFEF"/>
                </a:solidFill>
              </a:defRPr>
            </a:lvl4pPr>
            <a:lvl5pPr lvl="4" rtl="0">
              <a:buNone/>
              <a:defRPr b="1">
                <a:solidFill>
                  <a:srgbClr val="EFEFEF"/>
                </a:solidFill>
              </a:defRPr>
            </a:lvl5pPr>
            <a:lvl6pPr lvl="5" rtl="0">
              <a:buNone/>
              <a:defRPr b="1">
                <a:solidFill>
                  <a:srgbClr val="EFEFEF"/>
                </a:solidFill>
              </a:defRPr>
            </a:lvl6pPr>
            <a:lvl7pPr lvl="6" rtl="0">
              <a:buNone/>
              <a:defRPr b="1">
                <a:solidFill>
                  <a:srgbClr val="EFEFEF"/>
                </a:solidFill>
              </a:defRPr>
            </a:lvl7pPr>
            <a:lvl8pPr lvl="7" rtl="0">
              <a:buNone/>
              <a:defRPr b="1">
                <a:solidFill>
                  <a:srgbClr val="EFEFEF"/>
                </a:solidFill>
              </a:defRPr>
            </a:lvl8pPr>
            <a:lvl9pPr lvl="8" rtl="0">
              <a:buNone/>
              <a:defRPr b="1">
                <a:solidFill>
                  <a:srgbClr val="EFEFE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7" name="Google Shape;7;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image" Target="../media/image28.png"/><Relationship Id="rId7" Type="http://schemas.openxmlformats.org/officeDocument/2006/relationships/image" Target="../media/image31.wmf"/><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oleObject" Target="../embeddings/oleObject6.bin"/><Relationship Id="rId11" Type="http://schemas.openxmlformats.org/officeDocument/2006/relationships/image" Target="../media/image34.png"/><Relationship Id="rId5" Type="http://schemas.openxmlformats.org/officeDocument/2006/relationships/image" Target="../media/image30.png"/><Relationship Id="rId10" Type="http://schemas.openxmlformats.org/officeDocument/2006/relationships/image" Target="../media/image33.png"/><Relationship Id="rId4" Type="http://schemas.openxmlformats.org/officeDocument/2006/relationships/image" Target="../media/image29.png"/><Relationship Id="rId9" Type="http://schemas.openxmlformats.org/officeDocument/2006/relationships/image" Target="../media/image32.wmf"/></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41.wmf"/><Relationship Id="rId4" Type="http://schemas.openxmlformats.org/officeDocument/2006/relationships/oleObject" Target="../embeddings/oleObject8.bin"/></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image" Target="../media/image44.png"/><Relationship Id="rId7" Type="http://schemas.openxmlformats.org/officeDocument/2006/relationships/image" Target="../media/image47.wmf"/><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oleObject" Target="../embeddings/oleObject9.bin"/><Relationship Id="rId5" Type="http://schemas.openxmlformats.org/officeDocument/2006/relationships/image" Target="../media/image46.jpeg"/><Relationship Id="rId4" Type="http://schemas.openxmlformats.org/officeDocument/2006/relationships/image" Target="../media/image45.png"/><Relationship Id="rId9" Type="http://schemas.openxmlformats.org/officeDocument/2006/relationships/image" Target="../media/image48.wmf"/></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6.png"/><Relationship Id="rId7" Type="http://schemas.openxmlformats.org/officeDocument/2006/relationships/image" Target="../media/image59.emf"/><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oleObject" Target="../embeddings/oleObject11.bin"/><Relationship Id="rId5" Type="http://schemas.openxmlformats.org/officeDocument/2006/relationships/image" Target="../media/image58.png"/><Relationship Id="rId4" Type="http://schemas.openxmlformats.org/officeDocument/2006/relationships/image" Target="../media/image57.gif"/></Relationships>
</file>

<file path=ppt/slides/_rels/slide2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74.png"/><Relationship Id="rId4"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0.wmf"/><Relationship Id="rId3" Type="http://schemas.openxmlformats.org/officeDocument/2006/relationships/image" Target="../media/image5.png"/><Relationship Id="rId7" Type="http://schemas.openxmlformats.org/officeDocument/2006/relationships/image" Target="../media/image7.wmf"/><Relationship Id="rId12" Type="http://schemas.openxmlformats.org/officeDocument/2006/relationships/oleObject" Target="../embeddings/oleObject5.bin"/><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oleObject" Target="../embeddings/oleObject2.bin"/><Relationship Id="rId11" Type="http://schemas.openxmlformats.org/officeDocument/2006/relationships/image" Target="../media/image9.wmf"/><Relationship Id="rId5" Type="http://schemas.openxmlformats.org/officeDocument/2006/relationships/image" Target="../media/image6.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8.wmf"/></Relationships>
</file>

<file path=ppt/slides/_rels/slide4.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wmf"/></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hyperlink" Target="http://dx.doi.org/10.1107/S0909049511026306" TargetMode="External"/><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4.jpe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80625" y="57575"/>
            <a:ext cx="8994300" cy="6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Introduction to </a:t>
            </a:r>
            <a:r>
              <a:rPr lang="en-US" dirty="0" err="1"/>
              <a:t>ShadowOui</a:t>
            </a:r>
            <a:endParaRPr dirty="0"/>
          </a:p>
        </p:txBody>
      </p:sp>
      <p:sp>
        <p:nvSpPr>
          <p:cNvPr id="35" name="Google Shape;35;p7"/>
          <p:cNvSpPr txBox="1">
            <a:spLocks noGrp="1"/>
          </p:cNvSpPr>
          <p:nvPr>
            <p:ph type="subTitle" idx="1"/>
          </p:nvPr>
        </p:nvSpPr>
        <p:spPr>
          <a:xfrm>
            <a:off x="12150" y="558925"/>
            <a:ext cx="9131700" cy="983628"/>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1200"/>
              </a:spcAft>
              <a:buNone/>
            </a:pPr>
            <a:r>
              <a:rPr lang="en-US" dirty="0"/>
              <a:t>Simulation of a beamline with ray-tracing</a:t>
            </a:r>
          </a:p>
          <a:p>
            <a:pPr marL="0" lvl="0" indent="0" algn="ctr" rtl="0">
              <a:spcBef>
                <a:spcPts val="0"/>
              </a:spcBef>
              <a:spcAft>
                <a:spcPts val="1200"/>
              </a:spcAft>
              <a:buNone/>
            </a:pPr>
            <a:r>
              <a:rPr lang="en-US" dirty="0"/>
              <a:t>Luca </a:t>
            </a:r>
            <a:r>
              <a:rPr lang="en-US" dirty="0" err="1"/>
              <a:t>Rebuffi</a:t>
            </a:r>
            <a:r>
              <a:rPr lang="en-US" dirty="0"/>
              <a:t> (ANL)</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ShadowOui: Sources</a:t>
            </a:r>
            <a:endParaRPr sz="2400" dirty="0"/>
          </a:p>
        </p:txBody>
      </p:sp>
      <p:pic>
        <p:nvPicPr>
          <p:cNvPr id="2" name="Picture 1">
            <a:extLst>
              <a:ext uri="{FF2B5EF4-FFF2-40B4-BE49-F238E27FC236}">
                <a16:creationId xmlns:a16="http://schemas.microsoft.com/office/drawing/2014/main" id="{B36F85F1-5913-6AAA-500D-A1BC686EAC8F}"/>
              </a:ext>
            </a:extLst>
          </p:cNvPr>
          <p:cNvPicPr>
            <a:picLocks noChangeAspect="1"/>
          </p:cNvPicPr>
          <p:nvPr/>
        </p:nvPicPr>
        <p:blipFill>
          <a:blip r:embed="rId3"/>
          <a:stretch>
            <a:fillRect/>
          </a:stretch>
        </p:blipFill>
        <p:spPr>
          <a:xfrm>
            <a:off x="67175" y="476029"/>
            <a:ext cx="1247775" cy="1104900"/>
          </a:xfrm>
          <a:prstGeom prst="rect">
            <a:avLst/>
          </a:prstGeom>
        </p:spPr>
      </p:pic>
      <p:pic>
        <p:nvPicPr>
          <p:cNvPr id="3" name="Picture 2">
            <a:extLst>
              <a:ext uri="{FF2B5EF4-FFF2-40B4-BE49-F238E27FC236}">
                <a16:creationId xmlns:a16="http://schemas.microsoft.com/office/drawing/2014/main" id="{81C1D690-C01E-68B1-F647-1390B0274358}"/>
              </a:ext>
            </a:extLst>
          </p:cNvPr>
          <p:cNvPicPr>
            <a:picLocks noChangeAspect="1"/>
          </p:cNvPicPr>
          <p:nvPr/>
        </p:nvPicPr>
        <p:blipFill>
          <a:blip r:embed="rId4"/>
          <a:stretch>
            <a:fillRect/>
          </a:stretch>
        </p:blipFill>
        <p:spPr>
          <a:xfrm>
            <a:off x="226063" y="2273497"/>
            <a:ext cx="1352550" cy="1152525"/>
          </a:xfrm>
          <a:prstGeom prst="rect">
            <a:avLst/>
          </a:prstGeom>
        </p:spPr>
      </p:pic>
      <p:pic>
        <p:nvPicPr>
          <p:cNvPr id="4" name="Picture 3">
            <a:extLst>
              <a:ext uri="{FF2B5EF4-FFF2-40B4-BE49-F238E27FC236}">
                <a16:creationId xmlns:a16="http://schemas.microsoft.com/office/drawing/2014/main" id="{0304BAD7-272C-7E17-E959-2E1BF8C75221}"/>
              </a:ext>
            </a:extLst>
          </p:cNvPr>
          <p:cNvPicPr>
            <a:picLocks noChangeAspect="1"/>
          </p:cNvPicPr>
          <p:nvPr/>
        </p:nvPicPr>
        <p:blipFill>
          <a:blip r:embed="rId5"/>
          <a:stretch>
            <a:fillRect/>
          </a:stretch>
        </p:blipFill>
        <p:spPr>
          <a:xfrm>
            <a:off x="3320505" y="3800900"/>
            <a:ext cx="904875" cy="1019175"/>
          </a:xfrm>
          <a:prstGeom prst="rect">
            <a:avLst/>
          </a:prstGeom>
        </p:spPr>
      </p:pic>
      <p:sp>
        <p:nvSpPr>
          <p:cNvPr id="5" name="TextBox 4">
            <a:extLst>
              <a:ext uri="{FF2B5EF4-FFF2-40B4-BE49-F238E27FC236}">
                <a16:creationId xmlns:a16="http://schemas.microsoft.com/office/drawing/2014/main" id="{2A74D264-4F4E-29C6-A79E-876C03E1ECBA}"/>
              </a:ext>
            </a:extLst>
          </p:cNvPr>
          <p:cNvSpPr txBox="1"/>
          <p:nvPr/>
        </p:nvSpPr>
        <p:spPr>
          <a:xfrm>
            <a:off x="1168071" y="737607"/>
            <a:ext cx="2274982" cy="307777"/>
          </a:xfrm>
          <a:prstGeom prst="rect">
            <a:avLst/>
          </a:prstGeom>
          <a:noFill/>
        </p:spPr>
        <p:txBody>
          <a:bodyPr wrap="none" rtlCol="0">
            <a:spAutoFit/>
          </a:bodyPr>
          <a:lstStyle/>
          <a:p>
            <a:r>
              <a:rPr lang="en-US" dirty="0"/>
              <a:t>Fully customizable Source</a:t>
            </a:r>
          </a:p>
        </p:txBody>
      </p:sp>
      <p:pic>
        <p:nvPicPr>
          <p:cNvPr id="6" name="Picture 5">
            <a:extLst>
              <a:ext uri="{FF2B5EF4-FFF2-40B4-BE49-F238E27FC236}">
                <a16:creationId xmlns:a16="http://schemas.microsoft.com/office/drawing/2014/main" id="{EACA8E60-F3E0-E869-B31E-BF0FB753AABF}"/>
              </a:ext>
            </a:extLst>
          </p:cNvPr>
          <p:cNvPicPr>
            <a:picLocks noChangeAspect="1"/>
          </p:cNvPicPr>
          <p:nvPr/>
        </p:nvPicPr>
        <p:blipFill rotWithShape="1">
          <a:blip r:embed="rId6"/>
          <a:srcRect l="51079"/>
          <a:stretch/>
        </p:blipFill>
        <p:spPr>
          <a:xfrm>
            <a:off x="1380361" y="1714314"/>
            <a:ext cx="2845019" cy="1984300"/>
          </a:xfrm>
          <a:prstGeom prst="rect">
            <a:avLst/>
          </a:prstGeom>
        </p:spPr>
      </p:pic>
      <p:pic>
        <p:nvPicPr>
          <p:cNvPr id="7" name="Picture 6">
            <a:extLst>
              <a:ext uri="{FF2B5EF4-FFF2-40B4-BE49-F238E27FC236}">
                <a16:creationId xmlns:a16="http://schemas.microsoft.com/office/drawing/2014/main" id="{72C4DE7A-E412-0FD0-DB10-5CFA2C089CAB}"/>
              </a:ext>
            </a:extLst>
          </p:cNvPr>
          <p:cNvPicPr>
            <a:picLocks noChangeAspect="1"/>
          </p:cNvPicPr>
          <p:nvPr/>
        </p:nvPicPr>
        <p:blipFill>
          <a:blip r:embed="rId7"/>
          <a:stretch>
            <a:fillRect/>
          </a:stretch>
        </p:blipFill>
        <p:spPr>
          <a:xfrm>
            <a:off x="4418423" y="2849759"/>
            <a:ext cx="2845019" cy="1991513"/>
          </a:xfrm>
          <a:prstGeom prst="rect">
            <a:avLst/>
          </a:prstGeom>
        </p:spPr>
      </p:pic>
      <p:grpSp>
        <p:nvGrpSpPr>
          <p:cNvPr id="11" name="Group 10">
            <a:extLst>
              <a:ext uri="{FF2B5EF4-FFF2-40B4-BE49-F238E27FC236}">
                <a16:creationId xmlns:a16="http://schemas.microsoft.com/office/drawing/2014/main" id="{36DDF5F2-B502-CB3E-EA9E-86AD5B987AB8}"/>
              </a:ext>
            </a:extLst>
          </p:cNvPr>
          <p:cNvGrpSpPr/>
          <p:nvPr/>
        </p:nvGrpSpPr>
        <p:grpSpPr>
          <a:xfrm>
            <a:off x="4225380" y="815633"/>
            <a:ext cx="4926405" cy="1830838"/>
            <a:chOff x="4225380" y="815633"/>
            <a:chExt cx="4926405" cy="1830838"/>
          </a:xfrm>
        </p:grpSpPr>
        <p:pic>
          <p:nvPicPr>
            <p:cNvPr id="9" name="Picture 8">
              <a:extLst>
                <a:ext uri="{FF2B5EF4-FFF2-40B4-BE49-F238E27FC236}">
                  <a16:creationId xmlns:a16="http://schemas.microsoft.com/office/drawing/2014/main" id="{191DB896-5363-927F-057D-EEEAF7732793}"/>
                </a:ext>
              </a:extLst>
            </p:cNvPr>
            <p:cNvPicPr>
              <a:picLocks noChangeAspect="1"/>
            </p:cNvPicPr>
            <p:nvPr/>
          </p:nvPicPr>
          <p:blipFill>
            <a:blip r:embed="rId8"/>
            <a:stretch>
              <a:fillRect/>
            </a:stretch>
          </p:blipFill>
          <p:spPr>
            <a:xfrm>
              <a:off x="4225380" y="815633"/>
              <a:ext cx="4926405" cy="1627551"/>
            </a:xfrm>
            <a:prstGeom prst="rect">
              <a:avLst/>
            </a:prstGeom>
          </p:spPr>
        </p:pic>
        <p:sp>
          <p:nvSpPr>
            <p:cNvPr id="10" name="Rectangle 9">
              <a:extLst>
                <a:ext uri="{FF2B5EF4-FFF2-40B4-BE49-F238E27FC236}">
                  <a16:creationId xmlns:a16="http://schemas.microsoft.com/office/drawing/2014/main" id="{7297B907-704F-2BB8-0FCA-71E9EFB9F442}"/>
                </a:ext>
              </a:extLst>
            </p:cNvPr>
            <p:cNvSpPr/>
            <p:nvPr/>
          </p:nvSpPr>
          <p:spPr>
            <a:xfrm>
              <a:off x="7813178" y="2410801"/>
              <a:ext cx="1338607" cy="2356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9607A78C-91B5-6C40-4937-0F028315F8D6}"/>
              </a:ext>
            </a:extLst>
          </p:cNvPr>
          <p:cNvSpPr txBox="1"/>
          <p:nvPr/>
        </p:nvSpPr>
        <p:spPr>
          <a:xfrm>
            <a:off x="3969707" y="212404"/>
            <a:ext cx="4512774" cy="307777"/>
          </a:xfrm>
          <a:prstGeom prst="rect">
            <a:avLst/>
          </a:prstGeom>
          <a:noFill/>
          <a:ln>
            <a:solidFill>
              <a:schemeClr val="accent1"/>
            </a:solidFill>
          </a:ln>
        </p:spPr>
        <p:txBody>
          <a:bodyPr wrap="none" rtlCol="0">
            <a:spAutoFit/>
          </a:bodyPr>
          <a:lstStyle/>
          <a:p>
            <a:r>
              <a:rPr lang="en-US" dirty="0">
                <a:solidFill>
                  <a:srgbClr val="FF9300"/>
                </a:solidFill>
              </a:rPr>
              <a:t>Shadow initial beam is generated by a Source element</a:t>
            </a:r>
          </a:p>
        </p:txBody>
      </p:sp>
    </p:spTree>
    <p:extLst>
      <p:ext uri="{BB962C8B-B14F-4D97-AF65-F5344CB8AC3E}">
        <p14:creationId xmlns:p14="http://schemas.microsoft.com/office/powerpoint/2010/main" val="3585933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ShadowOui: Sources</a:t>
            </a:r>
            <a:endParaRPr sz="2400" dirty="0"/>
          </a:p>
        </p:txBody>
      </p:sp>
      <p:pic>
        <p:nvPicPr>
          <p:cNvPr id="3" name="Picture 2">
            <a:extLst>
              <a:ext uri="{FF2B5EF4-FFF2-40B4-BE49-F238E27FC236}">
                <a16:creationId xmlns:a16="http://schemas.microsoft.com/office/drawing/2014/main" id="{B4D7FE53-7205-7569-987A-5F67CBBA2D6D}"/>
              </a:ext>
            </a:extLst>
          </p:cNvPr>
          <p:cNvPicPr>
            <a:picLocks noChangeAspect="1"/>
          </p:cNvPicPr>
          <p:nvPr/>
        </p:nvPicPr>
        <p:blipFill rotWithShape="1">
          <a:blip r:embed="rId3"/>
          <a:srcRect t="3671"/>
          <a:stretch/>
        </p:blipFill>
        <p:spPr>
          <a:xfrm>
            <a:off x="3522030" y="335327"/>
            <a:ext cx="5621970" cy="942681"/>
          </a:xfrm>
          <a:prstGeom prst="rect">
            <a:avLst/>
          </a:prstGeom>
        </p:spPr>
      </p:pic>
      <p:pic>
        <p:nvPicPr>
          <p:cNvPr id="28" name="Picture 27">
            <a:extLst>
              <a:ext uri="{FF2B5EF4-FFF2-40B4-BE49-F238E27FC236}">
                <a16:creationId xmlns:a16="http://schemas.microsoft.com/office/drawing/2014/main" id="{96A221C3-C5B4-D131-BA25-457A76DF2177}"/>
              </a:ext>
            </a:extLst>
          </p:cNvPr>
          <p:cNvPicPr>
            <a:picLocks noChangeAspect="1"/>
          </p:cNvPicPr>
          <p:nvPr/>
        </p:nvPicPr>
        <p:blipFill>
          <a:blip r:embed="rId4"/>
          <a:stretch>
            <a:fillRect/>
          </a:stretch>
        </p:blipFill>
        <p:spPr>
          <a:xfrm>
            <a:off x="20190" y="1255934"/>
            <a:ext cx="1085850" cy="962025"/>
          </a:xfrm>
          <a:prstGeom prst="rect">
            <a:avLst/>
          </a:prstGeom>
        </p:spPr>
      </p:pic>
      <p:sp>
        <p:nvSpPr>
          <p:cNvPr id="29" name="TextBox 28">
            <a:extLst>
              <a:ext uri="{FF2B5EF4-FFF2-40B4-BE49-F238E27FC236}">
                <a16:creationId xmlns:a16="http://schemas.microsoft.com/office/drawing/2014/main" id="{A6CEEA90-A9DB-2B21-A1B3-69AC2F956483}"/>
              </a:ext>
            </a:extLst>
          </p:cNvPr>
          <p:cNvSpPr txBox="1"/>
          <p:nvPr/>
        </p:nvSpPr>
        <p:spPr>
          <a:xfrm>
            <a:off x="1270666" y="1237823"/>
            <a:ext cx="5423408" cy="830997"/>
          </a:xfrm>
          <a:prstGeom prst="rect">
            <a:avLst/>
          </a:prstGeom>
          <a:solidFill>
            <a:schemeClr val="lt1"/>
          </a:solidFill>
        </p:spPr>
        <p:txBody>
          <a:bodyPr wrap="none" rtlCol="0">
            <a:spAutoFit/>
          </a:bodyPr>
          <a:lstStyle/>
          <a:p>
            <a:r>
              <a:rPr lang="en-US" sz="2400" dirty="0">
                <a:solidFill>
                  <a:schemeClr val="accent1"/>
                </a:solidFill>
                <a:latin typeface="Calibri"/>
                <a:cs typeface="Calibri"/>
              </a:rPr>
              <a:t>Fake Geometrical Source</a:t>
            </a:r>
          </a:p>
          <a:p>
            <a:r>
              <a:rPr lang="en-US" sz="2400" dirty="0">
                <a:solidFill>
                  <a:schemeClr val="accent1"/>
                </a:solidFill>
                <a:latin typeface="Calibri"/>
                <a:cs typeface="Calibri"/>
              </a:rPr>
              <a:t>(Gaussian spatial + Gaussian </a:t>
            </a:r>
            <a:r>
              <a:rPr lang="en-US" sz="2400" dirty="0" err="1">
                <a:solidFill>
                  <a:schemeClr val="accent1"/>
                </a:solidFill>
                <a:latin typeface="Calibri"/>
                <a:cs typeface="Calibri"/>
              </a:rPr>
              <a:t>divergency</a:t>
            </a:r>
            <a:r>
              <a:rPr lang="en-US" sz="2400" dirty="0">
                <a:solidFill>
                  <a:schemeClr val="accent1"/>
                </a:solidFill>
                <a:latin typeface="Calibri"/>
                <a:cs typeface="Calibri"/>
              </a:rPr>
              <a:t>)</a:t>
            </a:r>
          </a:p>
        </p:txBody>
      </p:sp>
      <p:pic>
        <p:nvPicPr>
          <p:cNvPr id="30" name="Picture 29">
            <a:extLst>
              <a:ext uri="{FF2B5EF4-FFF2-40B4-BE49-F238E27FC236}">
                <a16:creationId xmlns:a16="http://schemas.microsoft.com/office/drawing/2014/main" id="{2190D4F6-C0DB-D01B-70B6-9A279722C9F4}"/>
              </a:ext>
            </a:extLst>
          </p:cNvPr>
          <p:cNvPicPr>
            <a:picLocks noChangeAspect="1"/>
          </p:cNvPicPr>
          <p:nvPr/>
        </p:nvPicPr>
        <p:blipFill>
          <a:blip r:embed="rId5"/>
          <a:stretch>
            <a:fillRect/>
          </a:stretch>
        </p:blipFill>
        <p:spPr>
          <a:xfrm>
            <a:off x="6164512" y="2224043"/>
            <a:ext cx="2719441" cy="2000250"/>
          </a:xfrm>
          <a:prstGeom prst="rect">
            <a:avLst/>
          </a:prstGeom>
        </p:spPr>
      </p:pic>
      <p:graphicFrame>
        <p:nvGraphicFramePr>
          <p:cNvPr id="31" name="Object 9">
            <a:extLst>
              <a:ext uri="{FF2B5EF4-FFF2-40B4-BE49-F238E27FC236}">
                <a16:creationId xmlns:a16="http://schemas.microsoft.com/office/drawing/2014/main" id="{41A86E9A-7E13-BCC4-468B-FA88E4D69A8D}"/>
              </a:ext>
            </a:extLst>
          </p:cNvPr>
          <p:cNvGraphicFramePr>
            <a:graphicFrameLocks noChangeAspect="1"/>
          </p:cNvGraphicFramePr>
          <p:nvPr>
            <p:extLst>
              <p:ext uri="{D42A27DB-BD31-4B8C-83A1-F6EECF244321}">
                <p14:modId xmlns:p14="http://schemas.microsoft.com/office/powerpoint/2010/main" val="393548902"/>
              </p:ext>
            </p:extLst>
          </p:nvPr>
        </p:nvGraphicFramePr>
        <p:xfrm>
          <a:off x="286383" y="3083775"/>
          <a:ext cx="1224717" cy="408239"/>
        </p:xfrm>
        <a:graphic>
          <a:graphicData uri="http://schemas.openxmlformats.org/presentationml/2006/ole">
            <mc:AlternateContent xmlns:mc="http://schemas.openxmlformats.org/markup-compatibility/2006">
              <mc:Choice xmlns:v="urn:schemas-microsoft-com:vml" Requires="v">
                <p:oleObj name="Equation" r:id="rId6" imgW="1333440" imgH="444240" progId="">
                  <p:embed/>
                </p:oleObj>
              </mc:Choice>
              <mc:Fallback>
                <p:oleObj name="Equation" r:id="rId6" imgW="1333440" imgH="444240" progId="">
                  <p:embed/>
                  <p:pic>
                    <p:nvPicPr>
                      <p:cNvPr id="21"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6383" y="3083775"/>
                        <a:ext cx="1224717" cy="40823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32" name="Object 10">
            <a:extLst>
              <a:ext uri="{FF2B5EF4-FFF2-40B4-BE49-F238E27FC236}">
                <a16:creationId xmlns:a16="http://schemas.microsoft.com/office/drawing/2014/main" id="{060733F7-29FF-1B06-CB6C-FDFF69E61937}"/>
              </a:ext>
            </a:extLst>
          </p:cNvPr>
          <p:cNvGraphicFramePr>
            <a:graphicFrameLocks noChangeAspect="1"/>
          </p:cNvGraphicFramePr>
          <p:nvPr>
            <p:extLst>
              <p:ext uri="{D42A27DB-BD31-4B8C-83A1-F6EECF244321}">
                <p14:modId xmlns:p14="http://schemas.microsoft.com/office/powerpoint/2010/main" val="4289640132"/>
              </p:ext>
            </p:extLst>
          </p:nvPr>
        </p:nvGraphicFramePr>
        <p:xfrm>
          <a:off x="336000" y="3868147"/>
          <a:ext cx="1235994" cy="348759"/>
        </p:xfrm>
        <a:graphic>
          <a:graphicData uri="http://schemas.openxmlformats.org/presentationml/2006/ole">
            <mc:AlternateContent xmlns:mc="http://schemas.openxmlformats.org/markup-compatibility/2006">
              <mc:Choice xmlns:v="urn:schemas-microsoft-com:vml" Requires="v">
                <p:oleObj name="Equation" r:id="rId8" imgW="1574640" imgH="444240" progId="">
                  <p:embed/>
                </p:oleObj>
              </mc:Choice>
              <mc:Fallback>
                <p:oleObj name="Equation" r:id="rId8" imgW="1574640" imgH="444240" progId="">
                  <p:embed/>
                  <p:pic>
                    <p:nvPicPr>
                      <p:cNvPr id="22"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6000" y="3868147"/>
                        <a:ext cx="1235994" cy="34875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pic>
        <p:nvPicPr>
          <p:cNvPr id="33" name="Picture 32">
            <a:extLst>
              <a:ext uri="{FF2B5EF4-FFF2-40B4-BE49-F238E27FC236}">
                <a16:creationId xmlns:a16="http://schemas.microsoft.com/office/drawing/2014/main" id="{11E9171A-08CB-2D55-3FAB-D52242C24C4B}"/>
              </a:ext>
            </a:extLst>
          </p:cNvPr>
          <p:cNvPicPr>
            <a:picLocks noChangeAspect="1"/>
          </p:cNvPicPr>
          <p:nvPr/>
        </p:nvPicPr>
        <p:blipFill>
          <a:blip r:embed="rId10"/>
          <a:stretch>
            <a:fillRect/>
          </a:stretch>
        </p:blipFill>
        <p:spPr>
          <a:xfrm>
            <a:off x="1781354" y="2818942"/>
            <a:ext cx="1461854" cy="1301820"/>
          </a:xfrm>
          <a:prstGeom prst="rect">
            <a:avLst/>
          </a:prstGeom>
        </p:spPr>
      </p:pic>
      <p:pic>
        <p:nvPicPr>
          <p:cNvPr id="34" name="Picture 33">
            <a:extLst>
              <a:ext uri="{FF2B5EF4-FFF2-40B4-BE49-F238E27FC236}">
                <a16:creationId xmlns:a16="http://schemas.microsoft.com/office/drawing/2014/main" id="{1A37D057-05C1-1975-A3CD-D0C15048D2A4}"/>
              </a:ext>
            </a:extLst>
          </p:cNvPr>
          <p:cNvPicPr>
            <a:picLocks noChangeAspect="1"/>
          </p:cNvPicPr>
          <p:nvPr/>
        </p:nvPicPr>
        <p:blipFill>
          <a:blip r:embed="rId11"/>
          <a:stretch>
            <a:fillRect/>
          </a:stretch>
        </p:blipFill>
        <p:spPr>
          <a:xfrm>
            <a:off x="3448475" y="2322626"/>
            <a:ext cx="2510770" cy="1815416"/>
          </a:xfrm>
          <a:prstGeom prst="rect">
            <a:avLst/>
          </a:prstGeom>
        </p:spPr>
      </p:pic>
      <p:sp>
        <p:nvSpPr>
          <p:cNvPr id="35" name="TextBox 34">
            <a:extLst>
              <a:ext uri="{FF2B5EF4-FFF2-40B4-BE49-F238E27FC236}">
                <a16:creationId xmlns:a16="http://schemas.microsoft.com/office/drawing/2014/main" id="{1341FFCD-3E27-23AD-8566-6A3C4D134C54}"/>
              </a:ext>
            </a:extLst>
          </p:cNvPr>
          <p:cNvSpPr txBox="1"/>
          <p:nvPr/>
        </p:nvSpPr>
        <p:spPr>
          <a:xfrm>
            <a:off x="209915" y="2333672"/>
            <a:ext cx="1244251" cy="461665"/>
          </a:xfrm>
          <a:prstGeom prst="rect">
            <a:avLst/>
          </a:prstGeom>
          <a:noFill/>
        </p:spPr>
        <p:txBody>
          <a:bodyPr wrap="none" rtlCol="0">
            <a:spAutoFit/>
          </a:bodyPr>
          <a:lstStyle/>
          <a:p>
            <a:r>
              <a:rPr lang="en-US" sz="2400" dirty="0">
                <a:solidFill>
                  <a:schemeClr val="accent1">
                    <a:lumMod val="50000"/>
                  </a:schemeClr>
                </a:solidFill>
                <a:latin typeface="Calibri"/>
                <a:cs typeface="Calibri"/>
              </a:rPr>
              <a:t>Single e</a:t>
            </a:r>
            <a:r>
              <a:rPr lang="en-US" sz="2400" baseline="30000" dirty="0">
                <a:solidFill>
                  <a:schemeClr val="accent1">
                    <a:lumMod val="50000"/>
                  </a:schemeClr>
                </a:solidFill>
                <a:latin typeface="Calibri"/>
                <a:cs typeface="Calibri"/>
              </a:rPr>
              <a:t>-</a:t>
            </a:r>
          </a:p>
        </p:txBody>
      </p:sp>
      <p:sp>
        <p:nvSpPr>
          <p:cNvPr id="36" name="TextBox 35">
            <a:extLst>
              <a:ext uri="{FF2B5EF4-FFF2-40B4-BE49-F238E27FC236}">
                <a16:creationId xmlns:a16="http://schemas.microsoft.com/office/drawing/2014/main" id="{05F9B45E-616D-3D32-E73C-06E85EE48473}"/>
              </a:ext>
            </a:extLst>
          </p:cNvPr>
          <p:cNvSpPr txBox="1"/>
          <p:nvPr/>
        </p:nvSpPr>
        <p:spPr>
          <a:xfrm>
            <a:off x="184816" y="2718425"/>
            <a:ext cx="1053494" cy="307777"/>
          </a:xfrm>
          <a:prstGeom prst="rect">
            <a:avLst/>
          </a:prstGeom>
          <a:noFill/>
        </p:spPr>
        <p:txBody>
          <a:bodyPr wrap="none" rtlCol="0">
            <a:spAutoFit/>
          </a:bodyPr>
          <a:lstStyle/>
          <a:p>
            <a:r>
              <a:rPr lang="en-US" dirty="0">
                <a:solidFill>
                  <a:schemeClr val="bg2"/>
                </a:solidFill>
                <a:latin typeface="Calibri"/>
                <a:cs typeface="Calibri"/>
              </a:rPr>
              <a:t>Divergence:</a:t>
            </a:r>
          </a:p>
        </p:txBody>
      </p:sp>
      <p:sp>
        <p:nvSpPr>
          <p:cNvPr id="37" name="TextBox 36">
            <a:extLst>
              <a:ext uri="{FF2B5EF4-FFF2-40B4-BE49-F238E27FC236}">
                <a16:creationId xmlns:a16="http://schemas.microsoft.com/office/drawing/2014/main" id="{3811B536-F421-FABA-2D34-B07F051028D9}"/>
              </a:ext>
            </a:extLst>
          </p:cNvPr>
          <p:cNvSpPr txBox="1"/>
          <p:nvPr/>
        </p:nvSpPr>
        <p:spPr>
          <a:xfrm>
            <a:off x="229317" y="3449089"/>
            <a:ext cx="516488" cy="307777"/>
          </a:xfrm>
          <a:prstGeom prst="rect">
            <a:avLst/>
          </a:prstGeom>
          <a:noFill/>
        </p:spPr>
        <p:txBody>
          <a:bodyPr wrap="none" rtlCol="0">
            <a:spAutoFit/>
          </a:bodyPr>
          <a:lstStyle/>
          <a:p>
            <a:r>
              <a:rPr lang="en-US" dirty="0">
                <a:solidFill>
                  <a:schemeClr val="bg2"/>
                </a:solidFill>
                <a:latin typeface="Calibri"/>
                <a:cs typeface="Calibri"/>
              </a:rPr>
              <a:t>Size:</a:t>
            </a:r>
          </a:p>
        </p:txBody>
      </p:sp>
      <p:sp>
        <p:nvSpPr>
          <p:cNvPr id="38" name="TextBox 37">
            <a:extLst>
              <a:ext uri="{FF2B5EF4-FFF2-40B4-BE49-F238E27FC236}">
                <a16:creationId xmlns:a16="http://schemas.microsoft.com/office/drawing/2014/main" id="{3B334266-DFF5-237A-6E2D-80C5EC4DC13B}"/>
              </a:ext>
            </a:extLst>
          </p:cNvPr>
          <p:cNvSpPr txBox="1"/>
          <p:nvPr/>
        </p:nvSpPr>
        <p:spPr>
          <a:xfrm>
            <a:off x="1659433" y="2364449"/>
            <a:ext cx="1760547" cy="400110"/>
          </a:xfrm>
          <a:prstGeom prst="rect">
            <a:avLst/>
          </a:prstGeom>
          <a:noFill/>
        </p:spPr>
        <p:txBody>
          <a:bodyPr wrap="none" rtlCol="0">
            <a:spAutoFit/>
          </a:bodyPr>
          <a:lstStyle/>
          <a:p>
            <a:r>
              <a:rPr lang="en-US" sz="2000" dirty="0">
                <a:solidFill>
                  <a:schemeClr val="accent1">
                    <a:lumMod val="50000"/>
                  </a:schemeClr>
                </a:solidFill>
                <a:latin typeface="Calibri"/>
                <a:cs typeface="Calibri"/>
              </a:rPr>
              <a:t>Photon source:</a:t>
            </a:r>
          </a:p>
        </p:txBody>
      </p:sp>
      <p:sp>
        <p:nvSpPr>
          <p:cNvPr id="39" name="Rounded Rectangle 38">
            <a:extLst>
              <a:ext uri="{FF2B5EF4-FFF2-40B4-BE49-F238E27FC236}">
                <a16:creationId xmlns:a16="http://schemas.microsoft.com/office/drawing/2014/main" id="{B64E3C83-ED62-D6DE-7FA3-AB5E6F1DADCD}"/>
              </a:ext>
            </a:extLst>
          </p:cNvPr>
          <p:cNvSpPr/>
          <p:nvPr/>
        </p:nvSpPr>
        <p:spPr>
          <a:xfrm>
            <a:off x="148535" y="2314168"/>
            <a:ext cx="1474617" cy="2013476"/>
          </a:xfrm>
          <a:prstGeom prst="roundRect">
            <a:avLst/>
          </a:prstGeom>
          <a:solidFill>
            <a:srgbClr val="FFC000">
              <a:alpha val="39000"/>
            </a:srgbClr>
          </a:soli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Rounded Rectangle 39">
            <a:extLst>
              <a:ext uri="{FF2B5EF4-FFF2-40B4-BE49-F238E27FC236}">
                <a16:creationId xmlns:a16="http://schemas.microsoft.com/office/drawing/2014/main" id="{67D0AE7F-0263-6D98-7F70-1672BAD78715}"/>
              </a:ext>
            </a:extLst>
          </p:cNvPr>
          <p:cNvSpPr/>
          <p:nvPr/>
        </p:nvSpPr>
        <p:spPr>
          <a:xfrm>
            <a:off x="1660193" y="2299368"/>
            <a:ext cx="1702802" cy="2036822"/>
          </a:xfrm>
          <a:prstGeom prst="roundRect">
            <a:avLst/>
          </a:prstGeom>
          <a:solidFill>
            <a:schemeClr val="accent3">
              <a:alpha val="39000"/>
            </a:schemeClr>
          </a:soli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679755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pic>
        <p:nvPicPr>
          <p:cNvPr id="10" name="Picture 9">
            <a:extLst>
              <a:ext uri="{FF2B5EF4-FFF2-40B4-BE49-F238E27FC236}">
                <a16:creationId xmlns:a16="http://schemas.microsoft.com/office/drawing/2014/main" id="{038893DC-063B-4794-69C5-327B401FD231}"/>
              </a:ext>
            </a:extLst>
          </p:cNvPr>
          <p:cNvPicPr>
            <a:picLocks noChangeAspect="1"/>
          </p:cNvPicPr>
          <p:nvPr/>
        </p:nvPicPr>
        <p:blipFill>
          <a:blip r:embed="rId3"/>
          <a:stretch>
            <a:fillRect/>
          </a:stretch>
        </p:blipFill>
        <p:spPr>
          <a:xfrm>
            <a:off x="64312" y="831574"/>
            <a:ext cx="3390543" cy="2092323"/>
          </a:xfrm>
          <a:prstGeom prst="rect">
            <a:avLst/>
          </a:prstGeom>
        </p:spPr>
      </p:pic>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ShadowOui: Sources</a:t>
            </a:r>
            <a:endParaRPr sz="2400" dirty="0"/>
          </a:p>
        </p:txBody>
      </p:sp>
      <p:pic>
        <p:nvPicPr>
          <p:cNvPr id="2" name="Picture 1">
            <a:extLst>
              <a:ext uri="{FF2B5EF4-FFF2-40B4-BE49-F238E27FC236}">
                <a16:creationId xmlns:a16="http://schemas.microsoft.com/office/drawing/2014/main" id="{811F59A0-4FB5-EE0A-4FBD-3F9510FE5ACC}"/>
              </a:ext>
            </a:extLst>
          </p:cNvPr>
          <p:cNvPicPr>
            <a:picLocks noChangeAspect="1"/>
          </p:cNvPicPr>
          <p:nvPr/>
        </p:nvPicPr>
        <p:blipFill rotWithShape="1">
          <a:blip r:embed="rId4"/>
          <a:srcRect t="3671"/>
          <a:stretch/>
        </p:blipFill>
        <p:spPr>
          <a:xfrm>
            <a:off x="3454855" y="129756"/>
            <a:ext cx="5621970" cy="942681"/>
          </a:xfrm>
          <a:prstGeom prst="rect">
            <a:avLst/>
          </a:prstGeom>
        </p:spPr>
      </p:pic>
      <p:pic>
        <p:nvPicPr>
          <p:cNvPr id="3" name="Picture 2">
            <a:extLst>
              <a:ext uri="{FF2B5EF4-FFF2-40B4-BE49-F238E27FC236}">
                <a16:creationId xmlns:a16="http://schemas.microsoft.com/office/drawing/2014/main" id="{A9B27C08-26BF-96F5-FF2D-CE237147C876}"/>
              </a:ext>
            </a:extLst>
          </p:cNvPr>
          <p:cNvPicPr>
            <a:picLocks noChangeAspect="1"/>
          </p:cNvPicPr>
          <p:nvPr/>
        </p:nvPicPr>
        <p:blipFill>
          <a:blip r:embed="rId5"/>
          <a:stretch>
            <a:fillRect/>
          </a:stretch>
        </p:blipFill>
        <p:spPr>
          <a:xfrm>
            <a:off x="3989962" y="1436188"/>
            <a:ext cx="1209675" cy="1114425"/>
          </a:xfrm>
          <a:prstGeom prst="rect">
            <a:avLst/>
          </a:prstGeom>
        </p:spPr>
      </p:pic>
      <p:pic>
        <p:nvPicPr>
          <p:cNvPr id="4" name="Picture 3">
            <a:extLst>
              <a:ext uri="{FF2B5EF4-FFF2-40B4-BE49-F238E27FC236}">
                <a16:creationId xmlns:a16="http://schemas.microsoft.com/office/drawing/2014/main" id="{E15F4D55-3504-2DDE-C06A-A1E829FA44D3}"/>
              </a:ext>
            </a:extLst>
          </p:cNvPr>
          <p:cNvPicPr>
            <a:picLocks noChangeAspect="1"/>
          </p:cNvPicPr>
          <p:nvPr/>
        </p:nvPicPr>
        <p:blipFill>
          <a:blip r:embed="rId6"/>
          <a:stretch>
            <a:fillRect/>
          </a:stretch>
        </p:blipFill>
        <p:spPr>
          <a:xfrm>
            <a:off x="2647021" y="3265764"/>
            <a:ext cx="1893439" cy="1428269"/>
          </a:xfrm>
          <a:prstGeom prst="rect">
            <a:avLst/>
          </a:prstGeom>
        </p:spPr>
      </p:pic>
      <p:sp>
        <p:nvSpPr>
          <p:cNvPr id="5" name="TextBox 4">
            <a:extLst>
              <a:ext uri="{FF2B5EF4-FFF2-40B4-BE49-F238E27FC236}">
                <a16:creationId xmlns:a16="http://schemas.microsoft.com/office/drawing/2014/main" id="{E1A58FAC-6E37-989C-7041-6D008F2F2966}"/>
              </a:ext>
            </a:extLst>
          </p:cNvPr>
          <p:cNvSpPr txBox="1"/>
          <p:nvPr/>
        </p:nvSpPr>
        <p:spPr>
          <a:xfrm>
            <a:off x="3148442" y="2949887"/>
            <a:ext cx="1175322" cy="338554"/>
          </a:xfrm>
          <a:prstGeom prst="rect">
            <a:avLst/>
          </a:prstGeom>
          <a:noFill/>
        </p:spPr>
        <p:txBody>
          <a:bodyPr wrap="none" rtlCol="0">
            <a:spAutoFit/>
          </a:bodyPr>
          <a:lstStyle/>
          <a:p>
            <a:r>
              <a:rPr lang="en-US" sz="1600" dirty="0"/>
              <a:t>789.938eV</a:t>
            </a:r>
            <a:endParaRPr lang="en-US" sz="1600" dirty="0">
              <a:solidFill>
                <a:schemeClr val="tx2"/>
              </a:solidFill>
              <a:latin typeface="Calibri"/>
              <a:cs typeface="Calibri"/>
            </a:endParaRPr>
          </a:p>
        </p:txBody>
      </p:sp>
      <p:pic>
        <p:nvPicPr>
          <p:cNvPr id="6" name="Picture 5">
            <a:extLst>
              <a:ext uri="{FF2B5EF4-FFF2-40B4-BE49-F238E27FC236}">
                <a16:creationId xmlns:a16="http://schemas.microsoft.com/office/drawing/2014/main" id="{3784AFB1-C464-9168-8679-934029C30C09}"/>
              </a:ext>
            </a:extLst>
          </p:cNvPr>
          <p:cNvPicPr>
            <a:picLocks noChangeAspect="1"/>
          </p:cNvPicPr>
          <p:nvPr/>
        </p:nvPicPr>
        <p:blipFill>
          <a:blip r:embed="rId7"/>
          <a:stretch>
            <a:fillRect/>
          </a:stretch>
        </p:blipFill>
        <p:spPr>
          <a:xfrm>
            <a:off x="4794626" y="3252845"/>
            <a:ext cx="1961990" cy="1455143"/>
          </a:xfrm>
          <a:prstGeom prst="rect">
            <a:avLst/>
          </a:prstGeom>
        </p:spPr>
      </p:pic>
      <p:sp>
        <p:nvSpPr>
          <p:cNvPr id="7" name="TextBox 6">
            <a:extLst>
              <a:ext uri="{FF2B5EF4-FFF2-40B4-BE49-F238E27FC236}">
                <a16:creationId xmlns:a16="http://schemas.microsoft.com/office/drawing/2014/main" id="{ABE855EA-DDB7-06AD-2E0B-63697C13C4F3}"/>
              </a:ext>
            </a:extLst>
          </p:cNvPr>
          <p:cNvSpPr txBox="1"/>
          <p:nvPr/>
        </p:nvSpPr>
        <p:spPr>
          <a:xfrm>
            <a:off x="5260807" y="2912647"/>
            <a:ext cx="1175322" cy="338554"/>
          </a:xfrm>
          <a:prstGeom prst="rect">
            <a:avLst/>
          </a:prstGeom>
          <a:noFill/>
        </p:spPr>
        <p:txBody>
          <a:bodyPr wrap="none" rtlCol="0">
            <a:spAutoFit/>
          </a:bodyPr>
          <a:lstStyle/>
          <a:p>
            <a:r>
              <a:rPr lang="en-US" sz="1600" dirty="0"/>
              <a:t>806.060eV</a:t>
            </a:r>
            <a:endParaRPr lang="en-US" sz="1600" dirty="0">
              <a:solidFill>
                <a:schemeClr val="tx2"/>
              </a:solidFill>
              <a:latin typeface="Calibri"/>
              <a:cs typeface="Calibri"/>
            </a:endParaRPr>
          </a:p>
        </p:txBody>
      </p:sp>
      <p:pic>
        <p:nvPicPr>
          <p:cNvPr id="8" name="Picture 7">
            <a:extLst>
              <a:ext uri="{FF2B5EF4-FFF2-40B4-BE49-F238E27FC236}">
                <a16:creationId xmlns:a16="http://schemas.microsoft.com/office/drawing/2014/main" id="{FE61D349-0D55-5B72-8A6D-333BD421A082}"/>
              </a:ext>
            </a:extLst>
          </p:cNvPr>
          <p:cNvPicPr>
            <a:picLocks noChangeAspect="1"/>
          </p:cNvPicPr>
          <p:nvPr/>
        </p:nvPicPr>
        <p:blipFill>
          <a:blip r:embed="rId8"/>
          <a:stretch>
            <a:fillRect/>
          </a:stretch>
        </p:blipFill>
        <p:spPr>
          <a:xfrm>
            <a:off x="7010782" y="3265764"/>
            <a:ext cx="2010493" cy="1496023"/>
          </a:xfrm>
          <a:prstGeom prst="rect">
            <a:avLst/>
          </a:prstGeom>
        </p:spPr>
      </p:pic>
      <p:sp>
        <p:nvSpPr>
          <p:cNvPr id="9" name="TextBox 8">
            <a:extLst>
              <a:ext uri="{FF2B5EF4-FFF2-40B4-BE49-F238E27FC236}">
                <a16:creationId xmlns:a16="http://schemas.microsoft.com/office/drawing/2014/main" id="{481050C8-745F-F281-91F9-29074FF59443}"/>
              </a:ext>
            </a:extLst>
          </p:cNvPr>
          <p:cNvSpPr txBox="1"/>
          <p:nvPr/>
        </p:nvSpPr>
        <p:spPr>
          <a:xfrm>
            <a:off x="7613801" y="2949166"/>
            <a:ext cx="1175322" cy="338554"/>
          </a:xfrm>
          <a:prstGeom prst="rect">
            <a:avLst/>
          </a:prstGeom>
          <a:noFill/>
        </p:spPr>
        <p:txBody>
          <a:bodyPr wrap="none" rtlCol="0">
            <a:spAutoFit/>
          </a:bodyPr>
          <a:lstStyle/>
          <a:p>
            <a:r>
              <a:rPr lang="en-US" sz="1600" dirty="0"/>
              <a:t>814.121eV</a:t>
            </a:r>
            <a:endParaRPr lang="en-US" sz="1600" dirty="0">
              <a:solidFill>
                <a:schemeClr val="tx2"/>
              </a:solidFill>
              <a:latin typeface="Calibri"/>
              <a:cs typeface="Calibri"/>
            </a:endParaRPr>
          </a:p>
        </p:txBody>
      </p:sp>
      <p:sp>
        <p:nvSpPr>
          <p:cNvPr id="11" name="TextBox 10">
            <a:extLst>
              <a:ext uri="{FF2B5EF4-FFF2-40B4-BE49-F238E27FC236}">
                <a16:creationId xmlns:a16="http://schemas.microsoft.com/office/drawing/2014/main" id="{8041EF03-8EC0-574F-BEF0-91207C146203}"/>
              </a:ext>
            </a:extLst>
          </p:cNvPr>
          <p:cNvSpPr txBox="1"/>
          <p:nvPr/>
        </p:nvSpPr>
        <p:spPr>
          <a:xfrm>
            <a:off x="5189572" y="1694516"/>
            <a:ext cx="1964512" cy="461665"/>
          </a:xfrm>
          <a:prstGeom prst="rect">
            <a:avLst/>
          </a:prstGeom>
          <a:noFill/>
        </p:spPr>
        <p:txBody>
          <a:bodyPr wrap="none" rtlCol="0">
            <a:spAutoFit/>
          </a:bodyPr>
          <a:lstStyle/>
          <a:p>
            <a:r>
              <a:rPr lang="en-US" sz="2400" dirty="0">
                <a:solidFill>
                  <a:schemeClr val="accent1">
                    <a:lumMod val="75000"/>
                  </a:schemeClr>
                </a:solidFill>
                <a:latin typeface="Calibri"/>
                <a:cs typeface="Calibri"/>
              </a:rPr>
              <a:t>Full </a:t>
            </a:r>
            <a:r>
              <a:rPr lang="en-US" sz="2400" dirty="0" err="1">
                <a:solidFill>
                  <a:schemeClr val="accent1">
                    <a:lumMod val="75000"/>
                  </a:schemeClr>
                </a:solidFill>
                <a:latin typeface="Calibri"/>
                <a:cs typeface="Calibri"/>
              </a:rPr>
              <a:t>Undulator</a:t>
            </a:r>
            <a:endParaRPr lang="en-US" sz="2400" dirty="0">
              <a:solidFill>
                <a:schemeClr val="accent1">
                  <a:lumMod val="75000"/>
                </a:schemeClr>
              </a:solidFill>
              <a:latin typeface="Calibri"/>
              <a:cs typeface="Calibri"/>
            </a:endParaRPr>
          </a:p>
        </p:txBody>
      </p:sp>
      <p:cxnSp>
        <p:nvCxnSpPr>
          <p:cNvPr id="14" name="Straight Arrow Connector 13">
            <a:extLst>
              <a:ext uri="{FF2B5EF4-FFF2-40B4-BE49-F238E27FC236}">
                <a16:creationId xmlns:a16="http://schemas.microsoft.com/office/drawing/2014/main" id="{BC9DB054-8703-82E6-E999-559B290E64E4}"/>
              </a:ext>
            </a:extLst>
          </p:cNvPr>
          <p:cNvCxnSpPr>
            <a:cxnSpLocks/>
          </p:cNvCxnSpPr>
          <p:nvPr/>
        </p:nvCxnSpPr>
        <p:spPr>
          <a:xfrm flipH="1">
            <a:off x="3454855" y="816883"/>
            <a:ext cx="3759492" cy="716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48C4000-0D88-3140-7C29-24F03BE28B21}"/>
              </a:ext>
            </a:extLst>
          </p:cNvPr>
          <p:cNvCxnSpPr>
            <a:cxnSpLocks/>
          </p:cNvCxnSpPr>
          <p:nvPr/>
        </p:nvCxnSpPr>
        <p:spPr>
          <a:xfrm>
            <a:off x="1506071" y="2858413"/>
            <a:ext cx="865434" cy="1012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1368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pic>
        <p:nvPicPr>
          <p:cNvPr id="7" name="Picture 6">
            <a:extLst>
              <a:ext uri="{FF2B5EF4-FFF2-40B4-BE49-F238E27FC236}">
                <a16:creationId xmlns:a16="http://schemas.microsoft.com/office/drawing/2014/main" id="{997E6409-24E4-ECED-0754-415B605BF64C}"/>
              </a:ext>
            </a:extLst>
          </p:cNvPr>
          <p:cNvPicPr>
            <a:picLocks noChangeAspect="1"/>
          </p:cNvPicPr>
          <p:nvPr/>
        </p:nvPicPr>
        <p:blipFill>
          <a:blip r:embed="rId3"/>
          <a:stretch>
            <a:fillRect/>
          </a:stretch>
        </p:blipFill>
        <p:spPr>
          <a:xfrm>
            <a:off x="433887" y="434588"/>
            <a:ext cx="8471707" cy="4011224"/>
          </a:xfrm>
          <a:prstGeom prst="rect">
            <a:avLst/>
          </a:prstGeom>
        </p:spPr>
      </p:pic>
      <p:graphicFrame>
        <p:nvGraphicFramePr>
          <p:cNvPr id="8" name="Object 15">
            <a:extLst>
              <a:ext uri="{FF2B5EF4-FFF2-40B4-BE49-F238E27FC236}">
                <a16:creationId xmlns:a16="http://schemas.microsoft.com/office/drawing/2014/main" id="{F4DA1383-E9A4-306C-6C8B-CC097780CCDF}"/>
              </a:ext>
            </a:extLst>
          </p:cNvPr>
          <p:cNvGraphicFramePr>
            <a:graphicFrameLocks noChangeAspect="1"/>
          </p:cNvGraphicFramePr>
          <p:nvPr>
            <p:extLst>
              <p:ext uri="{D42A27DB-BD31-4B8C-83A1-F6EECF244321}">
                <p14:modId xmlns:p14="http://schemas.microsoft.com/office/powerpoint/2010/main" val="3702017036"/>
              </p:ext>
            </p:extLst>
          </p:nvPr>
        </p:nvGraphicFramePr>
        <p:xfrm>
          <a:off x="238406" y="4239152"/>
          <a:ext cx="3529012" cy="594873"/>
        </p:xfrm>
        <a:graphic>
          <a:graphicData uri="http://schemas.openxmlformats.org/presentationml/2006/ole">
            <mc:AlternateContent xmlns:mc="http://schemas.openxmlformats.org/markup-compatibility/2006">
              <mc:Choice xmlns:v="urn:schemas-microsoft-com:vml" Requires="v">
                <p:oleObj name="Equation" r:id="rId4" imgW="2997000" imgH="507960" progId="Equation.DSMT4">
                  <p:embed/>
                </p:oleObj>
              </mc:Choice>
              <mc:Fallback>
                <p:oleObj name="Equation" r:id="rId4" imgW="2997000" imgH="507960" progId="Equation.DSMT4">
                  <p:embed/>
                  <p:pic>
                    <p:nvPicPr>
                      <p:cNvPr id="6146"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406" y="4239152"/>
                        <a:ext cx="3529012" cy="594873"/>
                      </a:xfrm>
                      <a:prstGeom prst="rect">
                        <a:avLst/>
                      </a:prstGeom>
                      <a:solidFill>
                        <a:srgbClr val="FFCC99"/>
                      </a:solidFill>
                      <a:ln>
                        <a:noFill/>
                      </a:ln>
                      <a:extLs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cxnSp>
        <p:nvCxnSpPr>
          <p:cNvPr id="10" name="Straight Arrow Connector 9">
            <a:extLst>
              <a:ext uri="{FF2B5EF4-FFF2-40B4-BE49-F238E27FC236}">
                <a16:creationId xmlns:a16="http://schemas.microsoft.com/office/drawing/2014/main" id="{3B21E22B-A681-0FF4-5B72-DCE0E7DD2B92}"/>
              </a:ext>
            </a:extLst>
          </p:cNvPr>
          <p:cNvCxnSpPr/>
          <p:nvPr/>
        </p:nvCxnSpPr>
        <p:spPr>
          <a:xfrm flipV="1">
            <a:off x="4027394" y="4445812"/>
            <a:ext cx="1136277" cy="233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ShadowOui: Mirrors</a:t>
            </a:r>
            <a:endParaRPr sz="2400" dirty="0"/>
          </a:p>
        </p:txBody>
      </p:sp>
    </p:spTree>
    <p:extLst>
      <p:ext uri="{BB962C8B-B14F-4D97-AF65-F5344CB8AC3E}">
        <p14:creationId xmlns:p14="http://schemas.microsoft.com/office/powerpoint/2010/main" val="3857067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grpSp>
        <p:nvGrpSpPr>
          <p:cNvPr id="6" name="Group 5">
            <a:extLst>
              <a:ext uri="{FF2B5EF4-FFF2-40B4-BE49-F238E27FC236}">
                <a16:creationId xmlns:a16="http://schemas.microsoft.com/office/drawing/2014/main" id="{DD55964E-4B5B-DCAF-24A8-24F9A642CA11}"/>
              </a:ext>
            </a:extLst>
          </p:cNvPr>
          <p:cNvGrpSpPr/>
          <p:nvPr/>
        </p:nvGrpSpPr>
        <p:grpSpPr>
          <a:xfrm>
            <a:off x="447114" y="430306"/>
            <a:ext cx="8249771" cy="4430805"/>
            <a:chOff x="692961" y="600475"/>
            <a:chExt cx="7945073" cy="4268981"/>
          </a:xfrm>
        </p:grpSpPr>
        <p:pic>
          <p:nvPicPr>
            <p:cNvPr id="2" name="Picture 1">
              <a:extLst>
                <a:ext uri="{FF2B5EF4-FFF2-40B4-BE49-F238E27FC236}">
                  <a16:creationId xmlns:a16="http://schemas.microsoft.com/office/drawing/2014/main" id="{EF7C7092-CA2D-855E-3D42-4DF10F182D9C}"/>
                </a:ext>
              </a:extLst>
            </p:cNvPr>
            <p:cNvPicPr>
              <a:picLocks noChangeAspect="1"/>
            </p:cNvPicPr>
            <p:nvPr/>
          </p:nvPicPr>
          <p:blipFill>
            <a:blip r:embed="rId3"/>
            <a:stretch>
              <a:fillRect/>
            </a:stretch>
          </p:blipFill>
          <p:spPr>
            <a:xfrm>
              <a:off x="800100" y="600475"/>
              <a:ext cx="7837934" cy="4130802"/>
            </a:xfrm>
            <a:prstGeom prst="rect">
              <a:avLst/>
            </a:prstGeom>
          </p:spPr>
        </p:pic>
        <p:sp>
          <p:nvSpPr>
            <p:cNvPr id="3" name="Rectangle 2">
              <a:extLst>
                <a:ext uri="{FF2B5EF4-FFF2-40B4-BE49-F238E27FC236}">
                  <a16:creationId xmlns:a16="http://schemas.microsoft.com/office/drawing/2014/main" id="{DAE3EA59-9C8A-742E-2F06-087E7B1670A7}"/>
                </a:ext>
              </a:extLst>
            </p:cNvPr>
            <p:cNvSpPr/>
            <p:nvPr/>
          </p:nvSpPr>
          <p:spPr>
            <a:xfrm>
              <a:off x="692961" y="4543025"/>
              <a:ext cx="1338607" cy="2356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12D0395-0593-F0A2-273B-53EE4EB2FA0A}"/>
                </a:ext>
              </a:extLst>
            </p:cNvPr>
            <p:cNvSpPr/>
            <p:nvPr/>
          </p:nvSpPr>
          <p:spPr>
            <a:xfrm>
              <a:off x="3604249" y="4561115"/>
              <a:ext cx="2346074" cy="2356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FE14CD8-6123-2AAF-BBA8-F673FEA9022B}"/>
                </a:ext>
              </a:extLst>
            </p:cNvPr>
            <p:cNvSpPr/>
            <p:nvPr/>
          </p:nvSpPr>
          <p:spPr>
            <a:xfrm>
              <a:off x="6918948" y="4633786"/>
              <a:ext cx="1338607" cy="2356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Google Shape;41;p8"/>
          <p:cNvSpPr txBox="1">
            <a:spLocks noGrp="1"/>
          </p:cNvSpPr>
          <p:nvPr>
            <p:ph type="title"/>
          </p:nvPr>
        </p:nvSpPr>
        <p:spPr>
          <a:xfrm>
            <a:off x="67175" y="46375"/>
            <a:ext cx="3745066" cy="554100"/>
          </a:xfrm>
          <a:prstGeom prst="rect">
            <a:avLst/>
          </a:prstGeom>
          <a:solidFill>
            <a:schemeClr val="bg1"/>
          </a:solidFill>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ShadowOui: Mirrors</a:t>
            </a:r>
            <a:endParaRPr sz="2400" dirty="0"/>
          </a:p>
        </p:txBody>
      </p:sp>
      <p:sp>
        <p:nvSpPr>
          <p:cNvPr id="9" name="TextBox 8">
            <a:extLst>
              <a:ext uri="{FF2B5EF4-FFF2-40B4-BE49-F238E27FC236}">
                <a16:creationId xmlns:a16="http://schemas.microsoft.com/office/drawing/2014/main" id="{CD5588D3-82D4-C362-5F10-49C25D9E42AD}"/>
              </a:ext>
            </a:extLst>
          </p:cNvPr>
          <p:cNvSpPr txBox="1"/>
          <p:nvPr/>
        </p:nvSpPr>
        <p:spPr>
          <a:xfrm>
            <a:off x="3599043" y="128500"/>
            <a:ext cx="5418471" cy="307777"/>
          </a:xfrm>
          <a:prstGeom prst="rect">
            <a:avLst/>
          </a:prstGeom>
          <a:solidFill>
            <a:schemeClr val="bg1"/>
          </a:solidFill>
          <a:ln>
            <a:solidFill>
              <a:schemeClr val="accent1"/>
            </a:solidFill>
          </a:ln>
        </p:spPr>
        <p:txBody>
          <a:bodyPr wrap="none" rtlCol="0">
            <a:spAutoFit/>
          </a:bodyPr>
          <a:lstStyle/>
          <a:p>
            <a:r>
              <a:rPr lang="en-US" dirty="0">
                <a:solidFill>
                  <a:srgbClr val="FF9300"/>
                </a:solidFill>
              </a:rPr>
              <a:t>Shadow can include reflectivity after tracing the rays geometrically</a:t>
            </a:r>
          </a:p>
        </p:txBody>
      </p:sp>
      <p:pic>
        <p:nvPicPr>
          <p:cNvPr id="8" name="Picture 7">
            <a:extLst>
              <a:ext uri="{FF2B5EF4-FFF2-40B4-BE49-F238E27FC236}">
                <a16:creationId xmlns:a16="http://schemas.microsoft.com/office/drawing/2014/main" id="{1F0F0C4D-3E0F-ABEB-2527-E92753C69A05}"/>
              </a:ext>
            </a:extLst>
          </p:cNvPr>
          <p:cNvPicPr>
            <a:picLocks noChangeAspect="1"/>
          </p:cNvPicPr>
          <p:nvPr/>
        </p:nvPicPr>
        <p:blipFill rotWithShape="1">
          <a:blip r:embed="rId4"/>
          <a:srcRect l="24639" t="23293" r="16455" b="13865"/>
          <a:stretch/>
        </p:blipFill>
        <p:spPr>
          <a:xfrm>
            <a:off x="8037485" y="600475"/>
            <a:ext cx="980029" cy="1093378"/>
          </a:xfrm>
          <a:prstGeom prst="rect">
            <a:avLst/>
          </a:prstGeom>
          <a:ln>
            <a:solidFill>
              <a:schemeClr val="accent1"/>
            </a:solidFill>
          </a:ln>
        </p:spPr>
      </p:pic>
    </p:spTree>
    <p:extLst>
      <p:ext uri="{BB962C8B-B14F-4D97-AF65-F5344CB8AC3E}">
        <p14:creationId xmlns:p14="http://schemas.microsoft.com/office/powerpoint/2010/main" val="41437745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ShadowOui: Mirrors</a:t>
            </a:r>
            <a:endParaRPr sz="2400" dirty="0"/>
          </a:p>
        </p:txBody>
      </p:sp>
      <p:pic>
        <p:nvPicPr>
          <p:cNvPr id="2" name="Picture 1">
            <a:extLst>
              <a:ext uri="{FF2B5EF4-FFF2-40B4-BE49-F238E27FC236}">
                <a16:creationId xmlns:a16="http://schemas.microsoft.com/office/drawing/2014/main" id="{9B20015D-C763-7013-B7D3-445861D91BFD}"/>
              </a:ext>
            </a:extLst>
          </p:cNvPr>
          <p:cNvPicPr>
            <a:picLocks noChangeAspect="1"/>
          </p:cNvPicPr>
          <p:nvPr/>
        </p:nvPicPr>
        <p:blipFill>
          <a:blip r:embed="rId3"/>
          <a:stretch>
            <a:fillRect/>
          </a:stretch>
        </p:blipFill>
        <p:spPr>
          <a:xfrm>
            <a:off x="67175" y="1049854"/>
            <a:ext cx="7647624" cy="3816486"/>
          </a:xfrm>
          <a:prstGeom prst="rect">
            <a:avLst/>
          </a:prstGeom>
        </p:spPr>
      </p:pic>
      <p:pic>
        <p:nvPicPr>
          <p:cNvPr id="4" name="Picture 3">
            <a:extLst>
              <a:ext uri="{FF2B5EF4-FFF2-40B4-BE49-F238E27FC236}">
                <a16:creationId xmlns:a16="http://schemas.microsoft.com/office/drawing/2014/main" id="{5D4E4A30-6577-A92B-8BD6-A6F3A2ECC681}"/>
              </a:ext>
            </a:extLst>
          </p:cNvPr>
          <p:cNvPicPr>
            <a:picLocks noChangeAspect="1"/>
          </p:cNvPicPr>
          <p:nvPr/>
        </p:nvPicPr>
        <p:blipFill rotWithShape="1">
          <a:blip r:embed="rId4"/>
          <a:srcRect l="2943" t="9143" r="2050" b="8744"/>
          <a:stretch/>
        </p:blipFill>
        <p:spPr>
          <a:xfrm>
            <a:off x="3329751" y="46375"/>
            <a:ext cx="2561535" cy="1109383"/>
          </a:xfrm>
          <a:prstGeom prst="rect">
            <a:avLst/>
          </a:prstGeom>
          <a:ln>
            <a:solidFill>
              <a:schemeClr val="accent1"/>
            </a:solidFill>
          </a:ln>
        </p:spPr>
      </p:pic>
      <p:grpSp>
        <p:nvGrpSpPr>
          <p:cNvPr id="18" name="Group 17">
            <a:extLst>
              <a:ext uri="{FF2B5EF4-FFF2-40B4-BE49-F238E27FC236}">
                <a16:creationId xmlns:a16="http://schemas.microsoft.com/office/drawing/2014/main" id="{CAF89F31-EB71-3A90-778C-B840F8C0775D}"/>
              </a:ext>
            </a:extLst>
          </p:cNvPr>
          <p:cNvGrpSpPr/>
          <p:nvPr/>
        </p:nvGrpSpPr>
        <p:grpSpPr>
          <a:xfrm>
            <a:off x="6065837" y="-64887"/>
            <a:ext cx="3078163" cy="1780104"/>
            <a:chOff x="5998662" y="0"/>
            <a:chExt cx="3078163" cy="1780104"/>
          </a:xfrm>
        </p:grpSpPr>
        <p:grpSp>
          <p:nvGrpSpPr>
            <p:cNvPr id="14" name="Group 13">
              <a:extLst>
                <a:ext uri="{FF2B5EF4-FFF2-40B4-BE49-F238E27FC236}">
                  <a16:creationId xmlns:a16="http://schemas.microsoft.com/office/drawing/2014/main" id="{523F7BFB-3120-DDB4-628F-EE49D8E1797D}"/>
                </a:ext>
              </a:extLst>
            </p:cNvPr>
            <p:cNvGrpSpPr/>
            <p:nvPr/>
          </p:nvGrpSpPr>
          <p:grpSpPr>
            <a:xfrm>
              <a:off x="5998662" y="0"/>
              <a:ext cx="3078163" cy="1780104"/>
              <a:chOff x="5743575" y="152400"/>
              <a:chExt cx="3078163" cy="1780104"/>
            </a:xfrm>
          </p:grpSpPr>
          <p:pic>
            <p:nvPicPr>
              <p:cNvPr id="8" name="Picture 6" descr="als105b">
                <a:extLst>
                  <a:ext uri="{FF2B5EF4-FFF2-40B4-BE49-F238E27FC236}">
                    <a16:creationId xmlns:a16="http://schemas.microsoft.com/office/drawing/2014/main" id="{3999127B-FB6B-8DA2-9602-BFB6B57F2A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3575" y="472004"/>
                <a:ext cx="3078163" cy="1460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 Box 7">
                <a:extLst>
                  <a:ext uri="{FF2B5EF4-FFF2-40B4-BE49-F238E27FC236}">
                    <a16:creationId xmlns:a16="http://schemas.microsoft.com/office/drawing/2014/main" id="{F6337ADB-F426-365E-B5C0-5B767430B526}"/>
                  </a:ext>
                </a:extLst>
              </p:cNvPr>
              <p:cNvSpPr txBox="1">
                <a:spLocks noChangeArrowheads="1"/>
              </p:cNvSpPr>
              <p:nvPr/>
            </p:nvSpPr>
            <p:spPr bwMode="auto">
              <a:xfrm>
                <a:off x="7648575" y="700604"/>
                <a:ext cx="3238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400" i="1" dirty="0">
                    <a:latin typeface="Arial Narrow" panose="020B0606020202030204" pitchFamily="34" charset="0"/>
                  </a:rPr>
                  <a:t>q</a:t>
                </a:r>
                <a:endParaRPr lang="en-GB" altLang="en-US" sz="2400" i="1" dirty="0">
                  <a:latin typeface="Arial Narrow" panose="020B0606020202030204" pitchFamily="34" charset="0"/>
                </a:endParaRPr>
              </a:p>
            </p:txBody>
          </p:sp>
          <p:sp>
            <p:nvSpPr>
              <p:cNvPr id="10" name="Text Box 8">
                <a:extLst>
                  <a:ext uri="{FF2B5EF4-FFF2-40B4-BE49-F238E27FC236}">
                    <a16:creationId xmlns:a16="http://schemas.microsoft.com/office/drawing/2014/main" id="{A937213F-97B6-7DB7-9789-E99EF679516B}"/>
                  </a:ext>
                </a:extLst>
              </p:cNvPr>
              <p:cNvSpPr txBox="1">
                <a:spLocks noChangeArrowheads="1"/>
              </p:cNvSpPr>
              <p:nvPr/>
            </p:nvSpPr>
            <p:spPr bwMode="auto">
              <a:xfrm>
                <a:off x="6429375" y="700604"/>
                <a:ext cx="3238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400" i="1">
                    <a:latin typeface="Arial Narrow" panose="020B0606020202030204" pitchFamily="34" charset="0"/>
                  </a:rPr>
                  <a:t>p</a:t>
                </a:r>
                <a:endParaRPr lang="en-GB" altLang="en-US" sz="2400" i="1">
                  <a:latin typeface="Arial Narrow" panose="020B0606020202030204" pitchFamily="34" charset="0"/>
                </a:endParaRPr>
              </a:p>
            </p:txBody>
          </p:sp>
          <p:sp>
            <p:nvSpPr>
              <p:cNvPr id="11" name="Oval 10">
                <a:extLst>
                  <a:ext uri="{FF2B5EF4-FFF2-40B4-BE49-F238E27FC236}">
                    <a16:creationId xmlns:a16="http://schemas.microsoft.com/office/drawing/2014/main" id="{843B2F65-3D00-1B2E-A47D-159CE05DACB2}"/>
                  </a:ext>
                </a:extLst>
              </p:cNvPr>
              <p:cNvSpPr/>
              <p:nvPr/>
            </p:nvSpPr>
            <p:spPr>
              <a:xfrm rot="19803944">
                <a:off x="7158065" y="475624"/>
                <a:ext cx="1258717" cy="1259952"/>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6F1D5C3-8033-5855-6C07-A85692E30553}"/>
                  </a:ext>
                </a:extLst>
              </p:cNvPr>
              <p:cNvSpPr txBox="1"/>
              <p:nvPr/>
            </p:nvSpPr>
            <p:spPr>
              <a:xfrm>
                <a:off x="7763504" y="152400"/>
                <a:ext cx="405771" cy="369332"/>
              </a:xfrm>
              <a:prstGeom prst="rect">
                <a:avLst/>
              </a:prstGeom>
              <a:noFill/>
            </p:spPr>
            <p:txBody>
              <a:bodyPr wrap="none" rtlCol="0">
                <a:spAutoFit/>
              </a:bodyPr>
              <a:lstStyle/>
              <a:p>
                <a:r>
                  <a:rPr lang="en-US" i="1" dirty="0"/>
                  <a:t>R</a:t>
                </a:r>
              </a:p>
            </p:txBody>
          </p:sp>
          <p:sp>
            <p:nvSpPr>
              <p:cNvPr id="13" name="TextBox 12">
                <a:extLst>
                  <a:ext uri="{FF2B5EF4-FFF2-40B4-BE49-F238E27FC236}">
                    <a16:creationId xmlns:a16="http://schemas.microsoft.com/office/drawing/2014/main" id="{000DE904-C676-8349-7C68-E7B03B9767CA}"/>
                  </a:ext>
                </a:extLst>
              </p:cNvPr>
              <p:cNvSpPr txBox="1"/>
              <p:nvPr/>
            </p:nvSpPr>
            <p:spPr>
              <a:xfrm>
                <a:off x="7894841" y="1185416"/>
                <a:ext cx="274434" cy="369332"/>
              </a:xfrm>
              <a:prstGeom prst="rect">
                <a:avLst/>
              </a:prstGeom>
              <a:noFill/>
            </p:spPr>
            <p:txBody>
              <a:bodyPr wrap="none" rtlCol="0">
                <a:spAutoFit/>
              </a:bodyPr>
              <a:lstStyle/>
              <a:p>
                <a:r>
                  <a:rPr lang="en-US" dirty="0">
                    <a:latin typeface="Symbol" charset="2"/>
                    <a:cs typeface="Symbol" charset="2"/>
                  </a:rPr>
                  <a:t>r</a:t>
                </a:r>
              </a:p>
            </p:txBody>
          </p:sp>
        </p:grpSp>
        <p:cxnSp>
          <p:nvCxnSpPr>
            <p:cNvPr id="15" name="Straight Connector 14">
              <a:extLst>
                <a:ext uri="{FF2B5EF4-FFF2-40B4-BE49-F238E27FC236}">
                  <a16:creationId xmlns:a16="http://schemas.microsoft.com/office/drawing/2014/main" id="{B0146E60-9B33-9213-7604-CEC6E4AC111B}"/>
                </a:ext>
              </a:extLst>
            </p:cNvPr>
            <p:cNvCxnSpPr/>
            <p:nvPr/>
          </p:nvCxnSpPr>
          <p:spPr>
            <a:xfrm>
              <a:off x="6537070" y="1064384"/>
              <a:ext cx="1691210" cy="509796"/>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B0F6868-BDFA-25FD-B5F5-48481B246BD3}"/>
                </a:ext>
              </a:extLst>
            </p:cNvPr>
            <p:cNvCxnSpPr/>
            <p:nvPr/>
          </p:nvCxnSpPr>
          <p:spPr>
            <a:xfrm flipV="1">
              <a:off x="8214475" y="1064384"/>
              <a:ext cx="241472" cy="509796"/>
            </a:xfrm>
            <a:prstGeom prst="line">
              <a:avLst/>
            </a:prstGeom>
          </p:spPr>
          <p:style>
            <a:lnRef idx="2">
              <a:schemeClr val="accent1"/>
            </a:lnRef>
            <a:fillRef idx="0">
              <a:schemeClr val="accent1"/>
            </a:fillRef>
            <a:effectRef idx="1">
              <a:schemeClr val="accent1"/>
            </a:effectRef>
            <a:fontRef idx="minor">
              <a:schemeClr val="tx1"/>
            </a:fontRef>
          </p:style>
        </p:cxnSp>
        <p:sp>
          <p:nvSpPr>
            <p:cNvPr id="17" name="Oval 16">
              <a:extLst>
                <a:ext uri="{FF2B5EF4-FFF2-40B4-BE49-F238E27FC236}">
                  <a16:creationId xmlns:a16="http://schemas.microsoft.com/office/drawing/2014/main" id="{84285670-3452-CD17-89D5-64060CCC9118}"/>
                </a:ext>
              </a:extLst>
            </p:cNvPr>
            <p:cNvSpPr/>
            <p:nvPr/>
          </p:nvSpPr>
          <p:spPr>
            <a:xfrm>
              <a:off x="8109700" y="579572"/>
              <a:ext cx="260350" cy="994608"/>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aphicFrame>
        <p:nvGraphicFramePr>
          <p:cNvPr id="19" name="Object 17">
            <a:extLst>
              <a:ext uri="{FF2B5EF4-FFF2-40B4-BE49-F238E27FC236}">
                <a16:creationId xmlns:a16="http://schemas.microsoft.com/office/drawing/2014/main" id="{E9A9B120-1F64-01FB-7733-86B41BD94342}"/>
              </a:ext>
            </a:extLst>
          </p:cNvPr>
          <p:cNvGraphicFramePr>
            <a:graphicFrameLocks noChangeAspect="1"/>
          </p:cNvGraphicFramePr>
          <p:nvPr>
            <p:extLst>
              <p:ext uri="{D42A27DB-BD31-4B8C-83A1-F6EECF244321}">
                <p14:modId xmlns:p14="http://schemas.microsoft.com/office/powerpoint/2010/main" val="756260527"/>
              </p:ext>
            </p:extLst>
          </p:nvPr>
        </p:nvGraphicFramePr>
        <p:xfrm>
          <a:off x="7508825" y="2452203"/>
          <a:ext cx="1564769" cy="627933"/>
        </p:xfrm>
        <a:graphic>
          <a:graphicData uri="http://schemas.openxmlformats.org/presentationml/2006/ole">
            <mc:AlternateContent xmlns:mc="http://schemas.openxmlformats.org/markup-compatibility/2006">
              <mc:Choice xmlns:v="urn:schemas-microsoft-com:vml" Requires="v">
                <p:oleObj name="Equation" r:id="rId6" imgW="1968480" imgH="787320" progId="Equation.DSMT4">
                  <p:embed/>
                </p:oleObj>
              </mc:Choice>
              <mc:Fallback>
                <p:oleObj name="Equation" r:id="rId6" imgW="1968480" imgH="787320" progId="Equation.DSMT4">
                  <p:embed/>
                  <p:pic>
                    <p:nvPicPr>
                      <p:cNvPr id="8"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08825" y="2452203"/>
                        <a:ext cx="1564769" cy="62793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20" name="Object 18">
            <a:extLst>
              <a:ext uri="{FF2B5EF4-FFF2-40B4-BE49-F238E27FC236}">
                <a16:creationId xmlns:a16="http://schemas.microsoft.com/office/drawing/2014/main" id="{94EE14D1-98E1-4FAF-8D0A-DE350322D984}"/>
              </a:ext>
            </a:extLst>
          </p:cNvPr>
          <p:cNvGraphicFramePr>
            <a:graphicFrameLocks noChangeAspect="1"/>
          </p:cNvGraphicFramePr>
          <p:nvPr>
            <p:extLst>
              <p:ext uri="{D42A27DB-BD31-4B8C-83A1-F6EECF244321}">
                <p14:modId xmlns:p14="http://schemas.microsoft.com/office/powerpoint/2010/main" val="3497465068"/>
              </p:ext>
            </p:extLst>
          </p:nvPr>
        </p:nvGraphicFramePr>
        <p:xfrm>
          <a:off x="7473946" y="1715217"/>
          <a:ext cx="1615408" cy="627933"/>
        </p:xfrm>
        <a:graphic>
          <a:graphicData uri="http://schemas.openxmlformats.org/presentationml/2006/ole">
            <mc:AlternateContent xmlns:mc="http://schemas.openxmlformats.org/markup-compatibility/2006">
              <mc:Choice xmlns:v="urn:schemas-microsoft-com:vml" Requires="v">
                <p:oleObj name="Equation" r:id="rId8" imgW="2031840" imgH="787320" progId="Equation.DSMT4">
                  <p:embed/>
                </p:oleObj>
              </mc:Choice>
              <mc:Fallback>
                <p:oleObj name="Equation" r:id="rId8" imgW="2031840" imgH="787320" progId="Equation.DSMT4">
                  <p:embed/>
                  <p:pic>
                    <p:nvPicPr>
                      <p:cNvPr id="9" name="Object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73946" y="1715217"/>
                        <a:ext cx="1615408" cy="62793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5" name="TextBox 4">
            <a:extLst>
              <a:ext uri="{FF2B5EF4-FFF2-40B4-BE49-F238E27FC236}">
                <a16:creationId xmlns:a16="http://schemas.microsoft.com/office/drawing/2014/main" id="{6B6DA8E6-7105-7D35-8AB0-CFCC4F8C9B7B}"/>
              </a:ext>
            </a:extLst>
          </p:cNvPr>
          <p:cNvSpPr txBox="1"/>
          <p:nvPr/>
        </p:nvSpPr>
        <p:spPr>
          <a:xfrm>
            <a:off x="7775956" y="3263113"/>
            <a:ext cx="1062188" cy="341632"/>
          </a:xfrm>
          <a:prstGeom prst="rect">
            <a:avLst/>
          </a:prstGeom>
          <a:noFill/>
        </p:spPr>
        <p:txBody>
          <a:bodyPr wrap="square">
            <a:spAutoFit/>
          </a:bodyPr>
          <a:lstStyle/>
          <a:p>
            <a:pPr>
              <a:lnSpc>
                <a:spcPct val="90000"/>
              </a:lnSpc>
            </a:pPr>
            <a:r>
              <a:rPr lang="en-US" altLang="en-US" sz="1800" i="1" dirty="0">
                <a:solidFill>
                  <a:srgbClr val="521B93"/>
                </a:solidFill>
                <a:ea typeface="ＭＳ Ｐゴシック" panose="020B0600070205080204" pitchFamily="34" charset="-128"/>
              </a:rPr>
              <a:t>M = p/q</a:t>
            </a:r>
          </a:p>
        </p:txBody>
      </p:sp>
    </p:spTree>
    <p:extLst>
      <p:ext uri="{BB962C8B-B14F-4D97-AF65-F5344CB8AC3E}">
        <p14:creationId xmlns:p14="http://schemas.microsoft.com/office/powerpoint/2010/main" val="18356047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ShadowOui: Monochromators </a:t>
            </a:r>
            <a:endParaRPr sz="2400" dirty="0"/>
          </a:p>
        </p:txBody>
      </p:sp>
      <p:pic>
        <p:nvPicPr>
          <p:cNvPr id="3" name="Picture 2">
            <a:extLst>
              <a:ext uri="{FF2B5EF4-FFF2-40B4-BE49-F238E27FC236}">
                <a16:creationId xmlns:a16="http://schemas.microsoft.com/office/drawing/2014/main" id="{6778A6E9-3279-2FC9-D127-E273DB85A15A}"/>
              </a:ext>
            </a:extLst>
          </p:cNvPr>
          <p:cNvPicPr>
            <a:picLocks noChangeAspect="1"/>
          </p:cNvPicPr>
          <p:nvPr/>
        </p:nvPicPr>
        <p:blipFill>
          <a:blip r:embed="rId3"/>
          <a:stretch>
            <a:fillRect/>
          </a:stretch>
        </p:blipFill>
        <p:spPr>
          <a:xfrm>
            <a:off x="685800" y="721157"/>
            <a:ext cx="7772400" cy="4083269"/>
          </a:xfrm>
          <a:prstGeom prst="rect">
            <a:avLst/>
          </a:prstGeom>
        </p:spPr>
      </p:pic>
    </p:spTree>
    <p:extLst>
      <p:ext uri="{BB962C8B-B14F-4D97-AF65-F5344CB8AC3E}">
        <p14:creationId xmlns:p14="http://schemas.microsoft.com/office/powerpoint/2010/main" val="41505566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ShadowOui: Gratings</a:t>
            </a:r>
            <a:endParaRPr sz="2400" dirty="0"/>
          </a:p>
        </p:txBody>
      </p:sp>
      <p:grpSp>
        <p:nvGrpSpPr>
          <p:cNvPr id="5" name="Group 4">
            <a:extLst>
              <a:ext uri="{FF2B5EF4-FFF2-40B4-BE49-F238E27FC236}">
                <a16:creationId xmlns:a16="http://schemas.microsoft.com/office/drawing/2014/main" id="{3F2AB51F-F7B2-E4EE-6034-6B9ABB398295}"/>
              </a:ext>
            </a:extLst>
          </p:cNvPr>
          <p:cNvGrpSpPr/>
          <p:nvPr/>
        </p:nvGrpSpPr>
        <p:grpSpPr>
          <a:xfrm>
            <a:off x="0" y="886260"/>
            <a:ext cx="7910234" cy="3947885"/>
            <a:chOff x="447114" y="819025"/>
            <a:chExt cx="7910234" cy="3947885"/>
          </a:xfrm>
        </p:grpSpPr>
        <p:pic>
          <p:nvPicPr>
            <p:cNvPr id="3" name="Picture 2">
              <a:extLst>
                <a:ext uri="{FF2B5EF4-FFF2-40B4-BE49-F238E27FC236}">
                  <a16:creationId xmlns:a16="http://schemas.microsoft.com/office/drawing/2014/main" id="{AD0538F8-5EF6-5E0B-F4B0-8A523CCDE6BB}"/>
                </a:ext>
              </a:extLst>
            </p:cNvPr>
            <p:cNvPicPr>
              <a:picLocks noChangeAspect="1"/>
            </p:cNvPicPr>
            <p:nvPr/>
          </p:nvPicPr>
          <p:blipFill>
            <a:blip r:embed="rId3"/>
            <a:stretch>
              <a:fillRect/>
            </a:stretch>
          </p:blipFill>
          <p:spPr>
            <a:xfrm>
              <a:off x="584948" y="819025"/>
              <a:ext cx="7772400" cy="3947885"/>
            </a:xfrm>
            <a:prstGeom prst="rect">
              <a:avLst/>
            </a:prstGeom>
          </p:spPr>
        </p:pic>
        <p:sp>
          <p:nvSpPr>
            <p:cNvPr id="4" name="Rectangle 3">
              <a:extLst>
                <a:ext uri="{FF2B5EF4-FFF2-40B4-BE49-F238E27FC236}">
                  <a16:creationId xmlns:a16="http://schemas.microsoft.com/office/drawing/2014/main" id="{BB452D23-70A2-00E8-2787-7DB8F998E72C}"/>
                </a:ext>
              </a:extLst>
            </p:cNvPr>
            <p:cNvSpPr/>
            <p:nvPr/>
          </p:nvSpPr>
          <p:spPr>
            <a:xfrm>
              <a:off x="447114" y="4522306"/>
              <a:ext cx="1389943" cy="2446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A9097C07-22BD-0FAC-B15D-13792F35A53A}"/>
              </a:ext>
            </a:extLst>
          </p:cNvPr>
          <p:cNvSpPr txBox="1"/>
          <p:nvPr/>
        </p:nvSpPr>
        <p:spPr>
          <a:xfrm>
            <a:off x="3592605" y="281702"/>
            <a:ext cx="4078942" cy="307777"/>
          </a:xfrm>
          <a:prstGeom prst="rect">
            <a:avLst/>
          </a:prstGeom>
          <a:noFill/>
          <a:ln>
            <a:solidFill>
              <a:schemeClr val="accent1"/>
            </a:solidFill>
          </a:ln>
        </p:spPr>
        <p:txBody>
          <a:bodyPr wrap="square" rtlCol="0">
            <a:spAutoFit/>
          </a:bodyPr>
          <a:lstStyle/>
          <a:p>
            <a:r>
              <a:rPr lang="en-US" dirty="0">
                <a:solidFill>
                  <a:srgbClr val="FF9300"/>
                </a:solidFill>
                <a:latin typeface="+mn-lt"/>
                <a:cs typeface="Calibri"/>
              </a:rPr>
              <a:t>No model (yet) in SHADOW for grating efficiency</a:t>
            </a:r>
          </a:p>
        </p:txBody>
      </p:sp>
      <p:pic>
        <p:nvPicPr>
          <p:cNvPr id="12" name="Picture 11">
            <a:extLst>
              <a:ext uri="{FF2B5EF4-FFF2-40B4-BE49-F238E27FC236}">
                <a16:creationId xmlns:a16="http://schemas.microsoft.com/office/drawing/2014/main" id="{0E699E24-EB3C-6EC4-977D-B84E6784872D}"/>
              </a:ext>
            </a:extLst>
          </p:cNvPr>
          <p:cNvPicPr>
            <a:picLocks noChangeAspect="1"/>
          </p:cNvPicPr>
          <p:nvPr/>
        </p:nvPicPr>
        <p:blipFill>
          <a:blip r:embed="rId4"/>
          <a:stretch>
            <a:fillRect/>
          </a:stretch>
        </p:blipFill>
        <p:spPr>
          <a:xfrm>
            <a:off x="7910234" y="100853"/>
            <a:ext cx="1194110" cy="2407024"/>
          </a:xfrm>
          <a:prstGeom prst="rect">
            <a:avLst/>
          </a:prstGeom>
          <a:ln>
            <a:solidFill>
              <a:schemeClr val="accent1"/>
            </a:solidFill>
          </a:ln>
        </p:spPr>
      </p:pic>
    </p:spTree>
    <p:extLst>
      <p:ext uri="{BB962C8B-B14F-4D97-AF65-F5344CB8AC3E}">
        <p14:creationId xmlns:p14="http://schemas.microsoft.com/office/powerpoint/2010/main" val="2496754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ShadowOui: Crystals</a:t>
            </a:r>
            <a:endParaRPr sz="2400" dirty="0"/>
          </a:p>
        </p:txBody>
      </p:sp>
      <p:pic>
        <p:nvPicPr>
          <p:cNvPr id="5" name="Picture 4">
            <a:extLst>
              <a:ext uri="{FF2B5EF4-FFF2-40B4-BE49-F238E27FC236}">
                <a16:creationId xmlns:a16="http://schemas.microsoft.com/office/drawing/2014/main" id="{7E3B8120-E660-12C9-A1FC-1DD062695907}"/>
              </a:ext>
            </a:extLst>
          </p:cNvPr>
          <p:cNvPicPr>
            <a:picLocks noChangeAspect="1"/>
          </p:cNvPicPr>
          <p:nvPr/>
        </p:nvPicPr>
        <p:blipFill rotWithShape="1">
          <a:blip r:embed="rId3"/>
          <a:srcRect l="13854" t="8649" r="12566" b="10023"/>
          <a:stretch/>
        </p:blipFill>
        <p:spPr>
          <a:xfrm>
            <a:off x="8063027" y="127747"/>
            <a:ext cx="906161" cy="1875865"/>
          </a:xfrm>
          <a:prstGeom prst="rect">
            <a:avLst/>
          </a:prstGeom>
          <a:ln>
            <a:solidFill>
              <a:schemeClr val="accent1"/>
            </a:solidFill>
          </a:ln>
        </p:spPr>
      </p:pic>
      <p:grpSp>
        <p:nvGrpSpPr>
          <p:cNvPr id="9" name="Group 8">
            <a:extLst>
              <a:ext uri="{FF2B5EF4-FFF2-40B4-BE49-F238E27FC236}">
                <a16:creationId xmlns:a16="http://schemas.microsoft.com/office/drawing/2014/main" id="{4F9F468E-F171-2278-1DEA-B241D5F4B161}"/>
              </a:ext>
            </a:extLst>
          </p:cNvPr>
          <p:cNvGrpSpPr/>
          <p:nvPr/>
        </p:nvGrpSpPr>
        <p:grpSpPr>
          <a:xfrm>
            <a:off x="174812" y="721499"/>
            <a:ext cx="7772400" cy="4193401"/>
            <a:chOff x="174812" y="600475"/>
            <a:chExt cx="7772400" cy="4193401"/>
          </a:xfrm>
        </p:grpSpPr>
        <p:pic>
          <p:nvPicPr>
            <p:cNvPr id="3" name="Picture 2">
              <a:extLst>
                <a:ext uri="{FF2B5EF4-FFF2-40B4-BE49-F238E27FC236}">
                  <a16:creationId xmlns:a16="http://schemas.microsoft.com/office/drawing/2014/main" id="{73ECB681-33DF-E4D3-70EA-DF79AC443569}"/>
                </a:ext>
              </a:extLst>
            </p:cNvPr>
            <p:cNvPicPr>
              <a:picLocks noChangeAspect="1"/>
            </p:cNvPicPr>
            <p:nvPr/>
          </p:nvPicPr>
          <p:blipFill>
            <a:blip r:embed="rId4"/>
            <a:stretch>
              <a:fillRect/>
            </a:stretch>
          </p:blipFill>
          <p:spPr>
            <a:xfrm>
              <a:off x="174812" y="600475"/>
              <a:ext cx="7772400" cy="4052338"/>
            </a:xfrm>
            <a:prstGeom prst="rect">
              <a:avLst/>
            </a:prstGeom>
          </p:spPr>
        </p:pic>
        <p:sp>
          <p:nvSpPr>
            <p:cNvPr id="6" name="Rectangle 5">
              <a:extLst>
                <a:ext uri="{FF2B5EF4-FFF2-40B4-BE49-F238E27FC236}">
                  <a16:creationId xmlns:a16="http://schemas.microsoft.com/office/drawing/2014/main" id="{F5C4CC3D-1AA3-F649-556B-F0390095E51D}"/>
                </a:ext>
              </a:extLst>
            </p:cNvPr>
            <p:cNvSpPr/>
            <p:nvPr/>
          </p:nvSpPr>
          <p:spPr>
            <a:xfrm>
              <a:off x="174812" y="4363571"/>
              <a:ext cx="900953" cy="4303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5B0F707-B1D0-5E4E-C243-05261DED2A3F}"/>
                </a:ext>
              </a:extLst>
            </p:cNvPr>
            <p:cNvSpPr/>
            <p:nvPr/>
          </p:nvSpPr>
          <p:spPr>
            <a:xfrm>
              <a:off x="3036795" y="4437661"/>
              <a:ext cx="2227729" cy="3024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7C23CC4-F100-55F0-D695-F63BE0EB62F5}"/>
                </a:ext>
              </a:extLst>
            </p:cNvPr>
            <p:cNvSpPr/>
            <p:nvPr/>
          </p:nvSpPr>
          <p:spPr>
            <a:xfrm>
              <a:off x="6600265" y="4488022"/>
              <a:ext cx="900953" cy="2520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86198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41;p8">
            <a:extLst>
              <a:ext uri="{FF2B5EF4-FFF2-40B4-BE49-F238E27FC236}">
                <a16:creationId xmlns:a16="http://schemas.microsoft.com/office/drawing/2014/main" id="{AEA36077-F54A-1392-C022-5A6F5A7B0AC6}"/>
              </a:ext>
            </a:extLst>
          </p:cNvPr>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ShadowOui: Multilayers</a:t>
            </a:r>
            <a:endParaRPr sz="2400" dirty="0"/>
          </a:p>
        </p:txBody>
      </p:sp>
      <p:pic>
        <p:nvPicPr>
          <p:cNvPr id="10" name="Picture 9">
            <a:extLst>
              <a:ext uri="{FF2B5EF4-FFF2-40B4-BE49-F238E27FC236}">
                <a16:creationId xmlns:a16="http://schemas.microsoft.com/office/drawing/2014/main" id="{FFE9FC09-2310-4E2A-DD9F-C1CAF5F6D251}"/>
              </a:ext>
            </a:extLst>
          </p:cNvPr>
          <p:cNvPicPr>
            <a:picLocks noChangeAspect="1"/>
          </p:cNvPicPr>
          <p:nvPr/>
        </p:nvPicPr>
        <p:blipFill rotWithShape="1">
          <a:blip r:embed="rId2"/>
          <a:srcRect l="8530" t="5137" r="13822" b="8368"/>
          <a:stretch/>
        </p:blipFill>
        <p:spPr>
          <a:xfrm>
            <a:off x="8097159" y="46375"/>
            <a:ext cx="979666" cy="1937066"/>
          </a:xfrm>
          <a:prstGeom prst="rect">
            <a:avLst/>
          </a:prstGeom>
          <a:ln>
            <a:solidFill>
              <a:schemeClr val="accent1"/>
            </a:solidFill>
          </a:ln>
        </p:spPr>
      </p:pic>
      <p:grpSp>
        <p:nvGrpSpPr>
          <p:cNvPr id="12" name="Group 11">
            <a:extLst>
              <a:ext uri="{FF2B5EF4-FFF2-40B4-BE49-F238E27FC236}">
                <a16:creationId xmlns:a16="http://schemas.microsoft.com/office/drawing/2014/main" id="{6223B43C-F5E8-3730-BD86-E403D99ED3EB}"/>
              </a:ext>
            </a:extLst>
          </p:cNvPr>
          <p:cNvGrpSpPr/>
          <p:nvPr/>
        </p:nvGrpSpPr>
        <p:grpSpPr>
          <a:xfrm>
            <a:off x="67175" y="806321"/>
            <a:ext cx="7819525" cy="4021173"/>
            <a:chOff x="67175" y="806321"/>
            <a:chExt cx="7819525" cy="4021173"/>
          </a:xfrm>
        </p:grpSpPr>
        <p:pic>
          <p:nvPicPr>
            <p:cNvPr id="8" name="Picture 7">
              <a:extLst>
                <a:ext uri="{FF2B5EF4-FFF2-40B4-BE49-F238E27FC236}">
                  <a16:creationId xmlns:a16="http://schemas.microsoft.com/office/drawing/2014/main" id="{29B71E6D-EC33-A411-BCEF-C921A1EA3CF1}"/>
                </a:ext>
              </a:extLst>
            </p:cNvPr>
            <p:cNvPicPr>
              <a:picLocks noChangeAspect="1"/>
            </p:cNvPicPr>
            <p:nvPr/>
          </p:nvPicPr>
          <p:blipFill rotWithShape="1">
            <a:blip r:embed="rId3"/>
            <a:srcRect b="943"/>
            <a:stretch/>
          </p:blipFill>
          <p:spPr>
            <a:xfrm>
              <a:off x="114300" y="806321"/>
              <a:ext cx="7772400" cy="3960661"/>
            </a:xfrm>
            <a:prstGeom prst="rect">
              <a:avLst/>
            </a:prstGeom>
          </p:spPr>
        </p:pic>
        <p:sp>
          <p:nvSpPr>
            <p:cNvPr id="11" name="Rectangle 10">
              <a:extLst>
                <a:ext uri="{FF2B5EF4-FFF2-40B4-BE49-F238E27FC236}">
                  <a16:creationId xmlns:a16="http://schemas.microsoft.com/office/drawing/2014/main" id="{42F37ABE-024D-F2DA-51B2-BE59D9FCC222}"/>
                </a:ext>
              </a:extLst>
            </p:cNvPr>
            <p:cNvSpPr/>
            <p:nvPr/>
          </p:nvSpPr>
          <p:spPr>
            <a:xfrm>
              <a:off x="67175" y="4659406"/>
              <a:ext cx="1008590" cy="1680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2493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Ray Tracing and Geometrical Optics</a:t>
            </a:r>
            <a:endParaRPr sz="2400" dirty="0"/>
          </a:p>
        </p:txBody>
      </p:sp>
      <p:sp>
        <p:nvSpPr>
          <p:cNvPr id="2" name="Rectangle 1">
            <a:extLst>
              <a:ext uri="{FF2B5EF4-FFF2-40B4-BE49-F238E27FC236}">
                <a16:creationId xmlns:a16="http://schemas.microsoft.com/office/drawing/2014/main" id="{5D188CD0-EC29-1427-1159-D3A9112D2299}"/>
              </a:ext>
            </a:extLst>
          </p:cNvPr>
          <p:cNvSpPr/>
          <p:nvPr/>
        </p:nvSpPr>
        <p:spPr>
          <a:xfrm>
            <a:off x="0" y="600475"/>
            <a:ext cx="9143999" cy="4185761"/>
          </a:xfrm>
          <a:prstGeom prst="rect">
            <a:avLst/>
          </a:prstGeom>
        </p:spPr>
        <p:txBody>
          <a:bodyPr wrap="square">
            <a:spAutoFit/>
          </a:bodyPr>
          <a:lstStyle/>
          <a:p>
            <a:r>
              <a:rPr lang="en-US" dirty="0">
                <a:solidFill>
                  <a:srgbClr val="202122"/>
                </a:solidFill>
                <a:latin typeface="Arial" panose="020B0604020202020204" pitchFamily="34" charset="0"/>
              </a:rPr>
              <a:t>Geometrical optics, or ray optics, is a model of optics that describes electromagnetic radiation propagation in terms of rays, that are an abstraction useful for approximating the paths along which light propagates.</a:t>
            </a:r>
          </a:p>
          <a:p>
            <a:endParaRPr lang="en-US" dirty="0">
              <a:solidFill>
                <a:srgbClr val="202122"/>
              </a:solidFill>
              <a:latin typeface="Arial" panose="020B0604020202020204" pitchFamily="34" charset="0"/>
            </a:endParaRPr>
          </a:p>
          <a:p>
            <a:endParaRPr lang="en-US" dirty="0">
              <a:solidFill>
                <a:srgbClr val="202122"/>
              </a:solidFill>
              <a:latin typeface="Arial" panose="020B0604020202020204" pitchFamily="34" charset="0"/>
            </a:endParaRPr>
          </a:p>
          <a:p>
            <a:endParaRPr lang="en-US" dirty="0">
              <a:solidFill>
                <a:srgbClr val="202122"/>
              </a:solidFill>
              <a:latin typeface="Arial" panose="020B0604020202020204" pitchFamily="34" charset="0"/>
            </a:endParaRPr>
          </a:p>
          <a:p>
            <a:endParaRPr lang="en-US" dirty="0">
              <a:solidFill>
                <a:srgbClr val="202122"/>
              </a:solidFill>
              <a:latin typeface="Arial" panose="020B0604020202020204" pitchFamily="34" charset="0"/>
            </a:endParaRPr>
          </a:p>
          <a:p>
            <a:endParaRPr lang="en-US" dirty="0">
              <a:solidFill>
                <a:srgbClr val="202122"/>
              </a:solidFill>
              <a:latin typeface="Arial" panose="020B0604020202020204" pitchFamily="34" charset="0"/>
            </a:endParaRPr>
          </a:p>
          <a:p>
            <a:endParaRPr lang="en-US" dirty="0">
              <a:solidFill>
                <a:srgbClr val="202122"/>
              </a:solidFill>
              <a:latin typeface="Arial" panose="020B0604020202020204" pitchFamily="34" charset="0"/>
            </a:endParaRPr>
          </a:p>
          <a:p>
            <a:endParaRPr lang="en-US" dirty="0">
              <a:solidFill>
                <a:srgbClr val="202122"/>
              </a:solidFill>
              <a:latin typeface="Arial" panose="020B0604020202020204" pitchFamily="34" charset="0"/>
            </a:endParaRPr>
          </a:p>
          <a:p>
            <a:endParaRPr lang="en-US" dirty="0">
              <a:solidFill>
                <a:srgbClr val="202122"/>
              </a:solidFill>
              <a:latin typeface="Arial" panose="020B0604020202020204" pitchFamily="34" charset="0"/>
            </a:endParaRPr>
          </a:p>
          <a:p>
            <a:endParaRPr lang="en-US" dirty="0">
              <a:solidFill>
                <a:srgbClr val="202122"/>
              </a:solidFill>
              <a:latin typeface="Arial" panose="020B0604020202020204" pitchFamily="34" charset="0"/>
            </a:endParaRPr>
          </a:p>
          <a:p>
            <a:endParaRPr lang="en-US" dirty="0">
              <a:solidFill>
                <a:srgbClr val="202122"/>
              </a:solidFill>
              <a:latin typeface="Arial" panose="020B0604020202020204" pitchFamily="34" charset="0"/>
            </a:endParaRPr>
          </a:p>
          <a:p>
            <a:r>
              <a:rPr lang="en-US" dirty="0">
                <a:solidFill>
                  <a:srgbClr val="202122"/>
                </a:solidFill>
                <a:latin typeface="Arial" panose="020B0604020202020204" pitchFamily="34" charset="0"/>
              </a:rPr>
              <a:t>Rays propagate in straight-line paths as they travel in a homogeneous medium. They follow the laws of reflection and refraction or are absorbed.</a:t>
            </a:r>
          </a:p>
          <a:p>
            <a:endParaRPr lang="en-US" dirty="0">
              <a:solidFill>
                <a:srgbClr val="202122"/>
              </a:solidFill>
              <a:latin typeface="Arial" panose="020B0604020202020204" pitchFamily="34" charset="0"/>
            </a:endParaRPr>
          </a:p>
          <a:p>
            <a:r>
              <a:rPr lang="en-US" dirty="0">
                <a:solidFill>
                  <a:srgbClr val="202122"/>
                </a:solidFill>
                <a:latin typeface="Arial" panose="020B0604020202020204" pitchFamily="34" charset="0"/>
              </a:rPr>
              <a:t>Ray tracing is a method for calculating the path on rays that relies on approximate solutions to Maxwell's equations that are valid as long as the light waves propagate through and around objects whose dimensions are much greater than the light's wavelength. Ray theory does not describe phenomena such as interference and diffraction, which require wave theory.</a:t>
            </a:r>
          </a:p>
        </p:txBody>
      </p:sp>
      <p:pic>
        <p:nvPicPr>
          <p:cNvPr id="3" name="Picture 1" descr="page5image2148660096">
            <a:extLst>
              <a:ext uri="{FF2B5EF4-FFF2-40B4-BE49-F238E27FC236}">
                <a16:creationId xmlns:a16="http://schemas.microsoft.com/office/drawing/2014/main" id="{08EBDD68-FDE0-00D9-CD05-29A8C83B5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044" y="1336284"/>
            <a:ext cx="3260510" cy="17243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75BAD3D-5161-3944-1062-9D3BA4C25E4C}"/>
              </a:ext>
            </a:extLst>
          </p:cNvPr>
          <p:cNvPicPr>
            <a:picLocks noChangeAspect="1"/>
          </p:cNvPicPr>
          <p:nvPr/>
        </p:nvPicPr>
        <p:blipFill>
          <a:blip r:embed="rId4"/>
          <a:stretch>
            <a:fillRect/>
          </a:stretch>
        </p:blipFill>
        <p:spPr>
          <a:xfrm>
            <a:off x="6036602" y="1245926"/>
            <a:ext cx="2183221" cy="1819351"/>
          </a:xfrm>
          <a:prstGeom prst="rect">
            <a:avLst/>
          </a:prstGeom>
        </p:spPr>
      </p:pic>
      <p:pic>
        <p:nvPicPr>
          <p:cNvPr id="5" name="Picture 4">
            <a:extLst>
              <a:ext uri="{FF2B5EF4-FFF2-40B4-BE49-F238E27FC236}">
                <a16:creationId xmlns:a16="http://schemas.microsoft.com/office/drawing/2014/main" id="{19CA9328-26EC-3DC9-5043-0E265783A6A1}"/>
              </a:ext>
            </a:extLst>
          </p:cNvPr>
          <p:cNvPicPr>
            <a:picLocks noChangeAspect="1"/>
          </p:cNvPicPr>
          <p:nvPr/>
        </p:nvPicPr>
        <p:blipFill>
          <a:blip r:embed="rId5"/>
          <a:stretch>
            <a:fillRect/>
          </a:stretch>
        </p:blipFill>
        <p:spPr>
          <a:xfrm>
            <a:off x="3662554" y="1336284"/>
            <a:ext cx="2153763" cy="172899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ShadowOui: X-Ray Lenses</a:t>
            </a:r>
            <a:endParaRPr sz="2400" dirty="0"/>
          </a:p>
        </p:txBody>
      </p:sp>
      <p:grpSp>
        <p:nvGrpSpPr>
          <p:cNvPr id="62" name="Group 61">
            <a:extLst>
              <a:ext uri="{FF2B5EF4-FFF2-40B4-BE49-F238E27FC236}">
                <a16:creationId xmlns:a16="http://schemas.microsoft.com/office/drawing/2014/main" id="{C917A6B3-0592-9889-674A-DB1B3D6CBFC4}"/>
              </a:ext>
            </a:extLst>
          </p:cNvPr>
          <p:cNvGrpSpPr/>
          <p:nvPr/>
        </p:nvGrpSpPr>
        <p:grpSpPr>
          <a:xfrm>
            <a:off x="874059" y="180846"/>
            <a:ext cx="7492466" cy="4457175"/>
            <a:chOff x="155575" y="-609600"/>
            <a:chExt cx="8379037" cy="5745162"/>
          </a:xfrm>
        </p:grpSpPr>
        <p:sp>
          <p:nvSpPr>
            <p:cNvPr id="26" name="Rectangle 25">
              <a:extLst>
                <a:ext uri="{FF2B5EF4-FFF2-40B4-BE49-F238E27FC236}">
                  <a16:creationId xmlns:a16="http://schemas.microsoft.com/office/drawing/2014/main" id="{36FABC9D-7C6E-E5AB-D5F1-5E494EA30234}"/>
                </a:ext>
              </a:extLst>
            </p:cNvPr>
            <p:cNvSpPr/>
            <p:nvPr/>
          </p:nvSpPr>
          <p:spPr>
            <a:xfrm>
              <a:off x="1583668" y="2687833"/>
              <a:ext cx="2916324" cy="14041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7" name="Straight Arrow Connector 26">
              <a:extLst>
                <a:ext uri="{FF2B5EF4-FFF2-40B4-BE49-F238E27FC236}">
                  <a16:creationId xmlns:a16="http://schemas.microsoft.com/office/drawing/2014/main" id="{D5A4B6F9-6B2C-69C2-43DD-39FD84D9C608}"/>
                </a:ext>
              </a:extLst>
            </p:cNvPr>
            <p:cNvCxnSpPr/>
            <p:nvPr/>
          </p:nvCxnSpPr>
          <p:spPr>
            <a:xfrm>
              <a:off x="4304015" y="228600"/>
              <a:ext cx="0" cy="151224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E6CA8AF7-4320-47E0-01CD-C617ED613C38}"/>
                </a:ext>
              </a:extLst>
            </p:cNvPr>
            <p:cNvCxnSpPr/>
            <p:nvPr/>
          </p:nvCxnSpPr>
          <p:spPr>
            <a:xfrm>
              <a:off x="1043608" y="1540113"/>
              <a:ext cx="3243808" cy="14381"/>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sp>
          <p:nvSpPr>
            <p:cNvPr id="29" name="TextBox 28">
              <a:extLst>
                <a:ext uri="{FF2B5EF4-FFF2-40B4-BE49-F238E27FC236}">
                  <a16:creationId xmlns:a16="http://schemas.microsoft.com/office/drawing/2014/main" id="{92AE54C6-0DE5-CB61-189C-281FEC396874}"/>
                </a:ext>
              </a:extLst>
            </p:cNvPr>
            <p:cNvSpPr txBox="1"/>
            <p:nvPr/>
          </p:nvSpPr>
          <p:spPr>
            <a:xfrm>
              <a:off x="2843808" y="1185162"/>
              <a:ext cx="312906" cy="369332"/>
            </a:xfrm>
            <a:prstGeom prst="rect">
              <a:avLst/>
            </a:prstGeom>
            <a:noFill/>
          </p:spPr>
          <p:txBody>
            <a:bodyPr wrap="none" rtlCol="0">
              <a:spAutoFit/>
            </a:bodyPr>
            <a:lstStyle/>
            <a:p>
              <a:r>
                <a:rPr lang="en-US" dirty="0"/>
                <a:t>p</a:t>
              </a:r>
            </a:p>
          </p:txBody>
        </p:sp>
        <p:cxnSp>
          <p:nvCxnSpPr>
            <p:cNvPr id="30" name="Straight Arrow Connector 29">
              <a:extLst>
                <a:ext uri="{FF2B5EF4-FFF2-40B4-BE49-F238E27FC236}">
                  <a16:creationId xmlns:a16="http://schemas.microsoft.com/office/drawing/2014/main" id="{A7FFFB49-563D-D86E-D27A-C2BC18C4073C}"/>
                </a:ext>
              </a:extLst>
            </p:cNvPr>
            <p:cNvCxnSpPr/>
            <p:nvPr/>
          </p:nvCxnSpPr>
          <p:spPr>
            <a:xfrm>
              <a:off x="4319972" y="1540113"/>
              <a:ext cx="3328392" cy="0"/>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sp>
          <p:nvSpPr>
            <p:cNvPr id="31" name="TextBox 30">
              <a:extLst>
                <a:ext uri="{FF2B5EF4-FFF2-40B4-BE49-F238E27FC236}">
                  <a16:creationId xmlns:a16="http://schemas.microsoft.com/office/drawing/2014/main" id="{7C44AA09-42A9-F9F3-10C7-CFA41E267C1F}"/>
                </a:ext>
              </a:extLst>
            </p:cNvPr>
            <p:cNvSpPr txBox="1"/>
            <p:nvPr/>
          </p:nvSpPr>
          <p:spPr>
            <a:xfrm>
              <a:off x="5940152" y="1185162"/>
              <a:ext cx="312906" cy="369332"/>
            </a:xfrm>
            <a:prstGeom prst="rect">
              <a:avLst/>
            </a:prstGeom>
            <a:noFill/>
          </p:spPr>
          <p:txBody>
            <a:bodyPr wrap="none" rtlCol="0">
              <a:spAutoFit/>
            </a:bodyPr>
            <a:lstStyle/>
            <a:p>
              <a:r>
                <a:rPr lang="en-US" dirty="0"/>
                <a:t>q</a:t>
              </a:r>
            </a:p>
          </p:txBody>
        </p:sp>
        <p:cxnSp>
          <p:nvCxnSpPr>
            <p:cNvPr id="32" name="Straight Connector 31">
              <a:extLst>
                <a:ext uri="{FF2B5EF4-FFF2-40B4-BE49-F238E27FC236}">
                  <a16:creationId xmlns:a16="http://schemas.microsoft.com/office/drawing/2014/main" id="{7E250380-01F5-2B42-5A8C-7C25E444CDBC}"/>
                </a:ext>
              </a:extLst>
            </p:cNvPr>
            <p:cNvCxnSpPr/>
            <p:nvPr/>
          </p:nvCxnSpPr>
          <p:spPr>
            <a:xfrm>
              <a:off x="1115616" y="1031649"/>
              <a:ext cx="64447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C536C75-7A55-6AB2-AE94-F5D169F3F14A}"/>
                </a:ext>
              </a:extLst>
            </p:cNvPr>
            <p:cNvCxnSpPr/>
            <p:nvPr/>
          </p:nvCxnSpPr>
          <p:spPr>
            <a:xfrm flipV="1">
              <a:off x="1115616" y="455585"/>
              <a:ext cx="3204356" cy="5760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FD30E81-FAE5-E80D-1A69-C11950CE2998}"/>
                </a:ext>
              </a:extLst>
            </p:cNvPr>
            <p:cNvCxnSpPr/>
            <p:nvPr/>
          </p:nvCxnSpPr>
          <p:spPr>
            <a:xfrm flipH="1" flipV="1">
              <a:off x="4283968" y="455585"/>
              <a:ext cx="2772308" cy="5760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BAC22AD-8430-148A-7729-69385A30024C}"/>
                </a:ext>
              </a:extLst>
            </p:cNvPr>
            <p:cNvCxnSpPr/>
            <p:nvPr/>
          </p:nvCxnSpPr>
          <p:spPr>
            <a:xfrm>
              <a:off x="1151620" y="1031649"/>
              <a:ext cx="3168352" cy="1800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A63126C-EF6F-7102-9DBA-D87BCD6F2B5A}"/>
                </a:ext>
              </a:extLst>
            </p:cNvPr>
            <p:cNvCxnSpPr/>
            <p:nvPr/>
          </p:nvCxnSpPr>
          <p:spPr>
            <a:xfrm flipV="1">
              <a:off x="4283968" y="1031649"/>
              <a:ext cx="2736304" cy="1800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37" name="Picture 5" descr="C:\Users\srio\Downloads\CodeCogsEqn (1).png">
              <a:extLst>
                <a:ext uri="{FF2B5EF4-FFF2-40B4-BE49-F238E27FC236}">
                  <a16:creationId xmlns:a16="http://schemas.microsoft.com/office/drawing/2014/main" id="{9FA25F80-177B-CE6A-15C0-7084D70F2F67}"/>
                </a:ext>
              </a:extLst>
            </p:cNvPr>
            <p:cNvPicPr>
              <a:picLocks noChangeAspect="1" noChangeArrowheads="1"/>
            </p:cNvPicPr>
            <p:nvPr/>
          </p:nvPicPr>
          <p:blipFill>
            <a:blip r:embed="rId3" cstate="print"/>
            <a:srcRect/>
            <a:stretch>
              <a:fillRect/>
            </a:stretch>
          </p:blipFill>
          <p:spPr bwMode="auto">
            <a:xfrm>
              <a:off x="3671900" y="1823737"/>
              <a:ext cx="1485900" cy="714375"/>
            </a:xfrm>
            <a:prstGeom prst="rect">
              <a:avLst/>
            </a:prstGeom>
            <a:noFill/>
          </p:spPr>
        </p:pic>
        <p:sp>
          <p:nvSpPr>
            <p:cNvPr id="38" name="Freeform 37">
              <a:extLst>
                <a:ext uri="{FF2B5EF4-FFF2-40B4-BE49-F238E27FC236}">
                  <a16:creationId xmlns:a16="http://schemas.microsoft.com/office/drawing/2014/main" id="{2DD24C10-166E-31FF-CBE5-576DD1BCF901}"/>
                </a:ext>
              </a:extLst>
            </p:cNvPr>
            <p:cNvSpPr/>
            <p:nvPr/>
          </p:nvSpPr>
          <p:spPr>
            <a:xfrm rot="5400000">
              <a:off x="1247579" y="2987918"/>
              <a:ext cx="1376238" cy="776068"/>
            </a:xfrm>
            <a:custGeom>
              <a:avLst/>
              <a:gdLst>
                <a:gd name="connsiteX0" fmla="*/ 0 w 2757267"/>
                <a:gd name="connsiteY0" fmla="*/ 776068 h 776068"/>
                <a:gd name="connsiteX1" fmla="*/ 1378633 w 2757267"/>
                <a:gd name="connsiteY1" fmla="*/ 2345 h 776068"/>
                <a:gd name="connsiteX2" fmla="*/ 2757267 w 2757267"/>
                <a:gd name="connsiteY2" fmla="*/ 762000 h 776068"/>
                <a:gd name="connsiteX3" fmla="*/ 2757267 w 2757267"/>
                <a:gd name="connsiteY3" fmla="*/ 762000 h 776068"/>
              </a:gdLst>
              <a:ahLst/>
              <a:cxnLst>
                <a:cxn ang="0">
                  <a:pos x="connsiteX0" y="connsiteY0"/>
                </a:cxn>
                <a:cxn ang="0">
                  <a:pos x="connsiteX1" y="connsiteY1"/>
                </a:cxn>
                <a:cxn ang="0">
                  <a:pos x="connsiteX2" y="connsiteY2"/>
                </a:cxn>
                <a:cxn ang="0">
                  <a:pos x="connsiteX3" y="connsiteY3"/>
                </a:cxn>
              </a:cxnLst>
              <a:rect l="l" t="t" r="r" b="b"/>
              <a:pathLst>
                <a:path w="2757267" h="776068">
                  <a:moveTo>
                    <a:pt x="0" y="776068"/>
                  </a:moveTo>
                  <a:cubicBezTo>
                    <a:pt x="459544" y="390379"/>
                    <a:pt x="919089" y="4690"/>
                    <a:pt x="1378633" y="2345"/>
                  </a:cubicBezTo>
                  <a:cubicBezTo>
                    <a:pt x="1838177" y="0"/>
                    <a:pt x="2757267" y="762000"/>
                    <a:pt x="2757267" y="762000"/>
                  </a:cubicBezTo>
                  <a:lnTo>
                    <a:pt x="2757267" y="762000"/>
                  </a:lnTo>
                </a:path>
              </a:pathLst>
            </a:custGeom>
            <a:solidFill>
              <a:schemeClr val="bg1"/>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9" name="Rectangle 38">
              <a:extLst>
                <a:ext uri="{FF2B5EF4-FFF2-40B4-BE49-F238E27FC236}">
                  <a16:creationId xmlns:a16="http://schemas.microsoft.com/office/drawing/2014/main" id="{88AB9411-8FC6-F6C3-84EA-98A0D7C8F897}"/>
                </a:ext>
              </a:extLst>
            </p:cNvPr>
            <p:cNvSpPr/>
            <p:nvPr/>
          </p:nvSpPr>
          <p:spPr>
            <a:xfrm>
              <a:off x="2375756" y="2651829"/>
              <a:ext cx="2484276" cy="14761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0" name="Straight Connector 39">
              <a:extLst>
                <a:ext uri="{FF2B5EF4-FFF2-40B4-BE49-F238E27FC236}">
                  <a16:creationId xmlns:a16="http://schemas.microsoft.com/office/drawing/2014/main" id="{3FFBE5F1-94F2-37A5-B98B-E2501A2972A4}"/>
                </a:ext>
              </a:extLst>
            </p:cNvPr>
            <p:cNvCxnSpPr/>
            <p:nvPr/>
          </p:nvCxnSpPr>
          <p:spPr>
            <a:xfrm flipV="1">
              <a:off x="323528" y="3371909"/>
              <a:ext cx="3888432" cy="7200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FF9E794-9F27-B013-129F-D07CD40EE781}"/>
                </a:ext>
              </a:extLst>
            </p:cNvPr>
            <p:cNvCxnSpPr/>
            <p:nvPr/>
          </p:nvCxnSpPr>
          <p:spPr>
            <a:xfrm flipV="1">
              <a:off x="359532" y="3047873"/>
              <a:ext cx="1728192" cy="39604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7643441-B7A8-D7CC-B95A-F58A2F0D018F}"/>
                </a:ext>
              </a:extLst>
            </p:cNvPr>
            <p:cNvCxnSpPr/>
            <p:nvPr/>
          </p:nvCxnSpPr>
          <p:spPr>
            <a:xfrm>
              <a:off x="2123728" y="3047873"/>
              <a:ext cx="2016224" cy="32403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4" name="AutoShape 7" descr="n_1\cdot\sin(\theta_1)=n_2\cdot\sin(\theta_2)">
              <a:extLst>
                <a:ext uri="{FF2B5EF4-FFF2-40B4-BE49-F238E27FC236}">
                  <a16:creationId xmlns:a16="http://schemas.microsoft.com/office/drawing/2014/main" id="{D2285D1A-84B6-800C-1EE4-CABBBA4C2218}"/>
                </a:ext>
              </a:extLst>
            </p:cNvPr>
            <p:cNvSpPr>
              <a:spLocks noChangeAspect="1" noChangeArrowheads="1"/>
            </p:cNvSpPr>
            <p:nvPr/>
          </p:nvSpPr>
          <p:spPr bwMode="auto">
            <a:xfrm>
              <a:off x="155575" y="-609600"/>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45" name="AutoShape 9" descr="n_1\cdot\sin(\theta_1)=n_2\cdot\sin(\theta_2)">
              <a:extLst>
                <a:ext uri="{FF2B5EF4-FFF2-40B4-BE49-F238E27FC236}">
                  <a16:creationId xmlns:a16="http://schemas.microsoft.com/office/drawing/2014/main" id="{F999862C-7B22-7F91-4D2C-E7106CD26A1A}"/>
                </a:ext>
              </a:extLst>
            </p:cNvPr>
            <p:cNvSpPr>
              <a:spLocks noChangeAspect="1" noChangeArrowheads="1"/>
            </p:cNvSpPr>
            <p:nvPr/>
          </p:nvSpPr>
          <p:spPr bwMode="auto">
            <a:xfrm>
              <a:off x="155575" y="-609600"/>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46" name="AutoShape 11" descr="n_1\cdot\sin(\theta_1)=n_2\cdot\sin(\theta_2)">
              <a:extLst>
                <a:ext uri="{FF2B5EF4-FFF2-40B4-BE49-F238E27FC236}">
                  <a16:creationId xmlns:a16="http://schemas.microsoft.com/office/drawing/2014/main" id="{B37EA7B2-A611-E1E4-7CE3-AD1012A75452}"/>
                </a:ext>
              </a:extLst>
            </p:cNvPr>
            <p:cNvSpPr>
              <a:spLocks noChangeAspect="1" noChangeArrowheads="1"/>
            </p:cNvSpPr>
            <p:nvPr/>
          </p:nvSpPr>
          <p:spPr bwMode="auto">
            <a:xfrm>
              <a:off x="155575" y="-609600"/>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47" name="Picture 13" descr="https://latex.codecogs.com/gif.latex?%5Cdpi%7B150%7D%20%5Csin%5Ctheta_1%20%3D%20%281-%5Cdelta%29%20%5Csin%5Ctheta_2">
              <a:extLst>
                <a:ext uri="{FF2B5EF4-FFF2-40B4-BE49-F238E27FC236}">
                  <a16:creationId xmlns:a16="http://schemas.microsoft.com/office/drawing/2014/main" id="{8E5F32DE-2DD9-9896-9EBB-8FA8D2F3CFC1}"/>
                </a:ext>
              </a:extLst>
            </p:cNvPr>
            <p:cNvPicPr>
              <a:picLocks noChangeAspect="1" noChangeArrowheads="1"/>
            </p:cNvPicPr>
            <p:nvPr/>
          </p:nvPicPr>
          <p:blipFill>
            <a:blip r:embed="rId4" cstate="print"/>
            <a:srcRect/>
            <a:stretch>
              <a:fillRect/>
            </a:stretch>
          </p:blipFill>
          <p:spPr bwMode="auto">
            <a:xfrm>
              <a:off x="1043608" y="4127993"/>
              <a:ext cx="2076450" cy="238125"/>
            </a:xfrm>
            <a:prstGeom prst="rect">
              <a:avLst/>
            </a:prstGeom>
            <a:noFill/>
          </p:spPr>
        </p:pic>
        <p:pic>
          <p:nvPicPr>
            <p:cNvPr id="48" name="Picture 16" descr="https://www.latex4technics.com/l4ttemp/w9vwfe.png?1490258234173">
              <a:extLst>
                <a:ext uri="{FF2B5EF4-FFF2-40B4-BE49-F238E27FC236}">
                  <a16:creationId xmlns:a16="http://schemas.microsoft.com/office/drawing/2014/main" id="{40E7408D-23E4-A46B-EAFE-E8F2500ADB75}"/>
                </a:ext>
              </a:extLst>
            </p:cNvPr>
            <p:cNvPicPr>
              <a:picLocks noChangeAspect="1" noChangeArrowheads="1"/>
            </p:cNvPicPr>
            <p:nvPr/>
          </p:nvPicPr>
          <p:blipFill>
            <a:blip r:embed="rId5" cstate="print"/>
            <a:srcRect/>
            <a:stretch>
              <a:fillRect/>
            </a:stretch>
          </p:blipFill>
          <p:spPr bwMode="auto">
            <a:xfrm>
              <a:off x="248878" y="4531081"/>
              <a:ext cx="4248150" cy="561975"/>
            </a:xfrm>
            <a:prstGeom prst="rect">
              <a:avLst/>
            </a:prstGeom>
            <a:noFill/>
          </p:spPr>
        </p:pic>
        <p:graphicFrame>
          <p:nvGraphicFramePr>
            <p:cNvPr id="49" name="Object 17">
              <a:extLst>
                <a:ext uri="{FF2B5EF4-FFF2-40B4-BE49-F238E27FC236}">
                  <a16:creationId xmlns:a16="http://schemas.microsoft.com/office/drawing/2014/main" id="{4B3F3129-7800-62A5-9F61-132375A0C050}"/>
                </a:ext>
              </a:extLst>
            </p:cNvPr>
            <p:cNvGraphicFramePr>
              <a:graphicFrameLocks noChangeAspect="1"/>
            </p:cNvGraphicFramePr>
            <p:nvPr>
              <p:extLst>
                <p:ext uri="{D42A27DB-BD31-4B8C-83A1-F6EECF244321}">
                  <p14:modId xmlns:p14="http://schemas.microsoft.com/office/powerpoint/2010/main" val="3994390983"/>
                </p:ext>
              </p:extLst>
            </p:nvPr>
          </p:nvGraphicFramePr>
          <p:xfrm>
            <a:off x="6248400" y="4343400"/>
            <a:ext cx="1385888" cy="792162"/>
          </p:xfrm>
          <a:graphic>
            <a:graphicData uri="http://schemas.openxmlformats.org/presentationml/2006/ole">
              <mc:AlternateContent xmlns:mc="http://schemas.openxmlformats.org/markup-compatibility/2006">
                <mc:Choice xmlns:v="urn:schemas-microsoft-com:vml" Requires="v">
                  <p:oleObj name="Equation" r:id="rId6" imgW="676440" imgH="383760" progId="Equation.DSMT4">
                    <p:embed/>
                  </p:oleObj>
                </mc:Choice>
                <mc:Fallback>
                  <p:oleObj name="Equation" r:id="rId6" imgW="676440" imgH="383760" progId="Equation.DSMT4">
                    <p:embed/>
                    <p:pic>
                      <p:nvPicPr>
                        <p:cNvPr id="27"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8400" y="4343400"/>
                          <a:ext cx="1385888" cy="79216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pic>
          <p:nvPicPr>
            <p:cNvPr id="50" name="Image 1">
              <a:extLst>
                <a:ext uri="{FF2B5EF4-FFF2-40B4-BE49-F238E27FC236}">
                  <a16:creationId xmlns:a16="http://schemas.microsoft.com/office/drawing/2014/main" id="{E488B4E0-E9E4-F461-F732-366318DA4360}"/>
                </a:ext>
              </a:extLst>
            </p:cNvPr>
            <p:cNvPicPr>
              <a:picLocks noChangeAspect="1"/>
            </p:cNvPicPr>
            <p:nvPr/>
          </p:nvPicPr>
          <p:blipFill>
            <a:blip r:embed="rId8" cstate="print"/>
            <a:stretch>
              <a:fillRect/>
            </a:stretch>
          </p:blipFill>
          <p:spPr>
            <a:xfrm>
              <a:off x="5562600" y="2514600"/>
              <a:ext cx="2972012" cy="1805577"/>
            </a:xfrm>
            <a:prstGeom prst="rect">
              <a:avLst/>
            </a:prstGeom>
          </p:spPr>
        </p:pic>
      </p:grpSp>
    </p:spTree>
    <p:extLst>
      <p:ext uri="{BB962C8B-B14F-4D97-AF65-F5344CB8AC3E}">
        <p14:creationId xmlns:p14="http://schemas.microsoft.com/office/powerpoint/2010/main" val="31059815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71481" y="53098"/>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ShadowOui: X-ray Lenses</a:t>
            </a:r>
            <a:endParaRPr sz="2400" dirty="0"/>
          </a:p>
        </p:txBody>
      </p:sp>
      <p:grpSp>
        <p:nvGrpSpPr>
          <p:cNvPr id="15" name="Group 14">
            <a:extLst>
              <a:ext uri="{FF2B5EF4-FFF2-40B4-BE49-F238E27FC236}">
                <a16:creationId xmlns:a16="http://schemas.microsoft.com/office/drawing/2014/main" id="{5AFD92EE-2058-2B68-1378-9A9977DBBB3B}"/>
              </a:ext>
            </a:extLst>
          </p:cNvPr>
          <p:cNvGrpSpPr/>
          <p:nvPr/>
        </p:nvGrpSpPr>
        <p:grpSpPr>
          <a:xfrm>
            <a:off x="71481" y="1396061"/>
            <a:ext cx="8604448" cy="3368117"/>
            <a:chOff x="0" y="1301931"/>
            <a:chExt cx="8604448" cy="3368117"/>
          </a:xfrm>
        </p:grpSpPr>
        <p:pic>
          <p:nvPicPr>
            <p:cNvPr id="2" name="Picture 2" descr="N:\scisoft\XRayOptics\OASYS_VE_RNICE8\shadowOui\orangecontrib\shadow\widgets\compound_optical_elements\icons\crl.png">
              <a:extLst>
                <a:ext uri="{FF2B5EF4-FFF2-40B4-BE49-F238E27FC236}">
                  <a16:creationId xmlns:a16="http://schemas.microsoft.com/office/drawing/2014/main" id="{FF9E3C5A-FCC0-9BF8-0F1F-8399A93CD942}"/>
                </a:ext>
              </a:extLst>
            </p:cNvPr>
            <p:cNvPicPr>
              <a:picLocks noChangeAspect="1" noChangeArrowheads="1"/>
            </p:cNvPicPr>
            <p:nvPr/>
          </p:nvPicPr>
          <p:blipFill>
            <a:blip r:embed="rId3" cstate="print"/>
            <a:srcRect/>
            <a:stretch>
              <a:fillRect/>
            </a:stretch>
          </p:blipFill>
          <p:spPr bwMode="auto">
            <a:xfrm>
              <a:off x="3671900" y="1301931"/>
              <a:ext cx="2520280" cy="2520280"/>
            </a:xfrm>
            <a:prstGeom prst="rect">
              <a:avLst/>
            </a:prstGeom>
            <a:noFill/>
          </p:spPr>
        </p:pic>
        <p:pic>
          <p:nvPicPr>
            <p:cNvPr id="3" name="Picture 3" descr="N:\scisoft\XRayOptics\OASYS_VE_RNICE8\shadowOui\orangecontrib\shadow\widgets\compound_optical_elements\icons\lens.png">
              <a:extLst>
                <a:ext uri="{FF2B5EF4-FFF2-40B4-BE49-F238E27FC236}">
                  <a16:creationId xmlns:a16="http://schemas.microsoft.com/office/drawing/2014/main" id="{BE68EBDF-D84F-070E-25FF-69574D2EBE55}"/>
                </a:ext>
              </a:extLst>
            </p:cNvPr>
            <p:cNvPicPr>
              <a:picLocks noChangeAspect="1" noChangeArrowheads="1"/>
            </p:cNvPicPr>
            <p:nvPr/>
          </p:nvPicPr>
          <p:blipFill>
            <a:blip r:embed="rId4" cstate="print"/>
            <a:srcRect/>
            <a:stretch>
              <a:fillRect/>
            </a:stretch>
          </p:blipFill>
          <p:spPr bwMode="auto">
            <a:xfrm>
              <a:off x="2015716" y="1805987"/>
              <a:ext cx="1524000" cy="1524000"/>
            </a:xfrm>
            <a:prstGeom prst="rect">
              <a:avLst/>
            </a:prstGeom>
            <a:noFill/>
          </p:spPr>
        </p:pic>
        <p:pic>
          <p:nvPicPr>
            <p:cNvPr id="4" name="Picture 4" descr="N:\scisoft\XRayOptics\OASYS_VE_RNICE8\shadowOui\orangecontrib\shadow\widgets\compound_optical_elements\icons\lens.png">
              <a:extLst>
                <a:ext uri="{FF2B5EF4-FFF2-40B4-BE49-F238E27FC236}">
                  <a16:creationId xmlns:a16="http://schemas.microsoft.com/office/drawing/2014/main" id="{A357A600-F82E-3960-9467-B32A4C5AB1E0}"/>
                </a:ext>
              </a:extLst>
            </p:cNvPr>
            <p:cNvPicPr>
              <a:picLocks noChangeAspect="1" noChangeArrowheads="1"/>
            </p:cNvPicPr>
            <p:nvPr/>
          </p:nvPicPr>
          <p:blipFill>
            <a:blip r:embed="rId4" cstate="print"/>
            <a:srcRect/>
            <a:stretch>
              <a:fillRect/>
            </a:stretch>
          </p:blipFill>
          <p:spPr bwMode="auto">
            <a:xfrm>
              <a:off x="503548" y="1805987"/>
              <a:ext cx="1524000" cy="1524000"/>
            </a:xfrm>
            <a:prstGeom prst="rect">
              <a:avLst/>
            </a:prstGeom>
            <a:noFill/>
          </p:spPr>
        </p:pic>
        <p:pic>
          <p:nvPicPr>
            <p:cNvPr id="5" name="Picture 5" descr="N:\scisoft\XRayOptics\OASYS_VE_RNICE8\shadowOui\orangecontrib\shadow\widgets\compound_optical_elements\icons\transfocator.png">
              <a:extLst>
                <a:ext uri="{FF2B5EF4-FFF2-40B4-BE49-F238E27FC236}">
                  <a16:creationId xmlns:a16="http://schemas.microsoft.com/office/drawing/2014/main" id="{4E42050B-A40D-96BA-9E0A-3EC2263EFC18}"/>
                </a:ext>
              </a:extLst>
            </p:cNvPr>
            <p:cNvPicPr>
              <a:picLocks noChangeAspect="1" noChangeArrowheads="1"/>
            </p:cNvPicPr>
            <p:nvPr/>
          </p:nvPicPr>
          <p:blipFill>
            <a:blip r:embed="rId5" cstate="print"/>
            <a:srcRect/>
            <a:stretch>
              <a:fillRect/>
            </a:stretch>
          </p:blipFill>
          <p:spPr bwMode="auto">
            <a:xfrm>
              <a:off x="6732240" y="1625967"/>
              <a:ext cx="1872208" cy="1872208"/>
            </a:xfrm>
            <a:prstGeom prst="rect">
              <a:avLst/>
            </a:prstGeom>
            <a:noFill/>
          </p:spPr>
        </p:pic>
        <p:pic>
          <p:nvPicPr>
            <p:cNvPr id="6" name="Picture 5" descr="https://www.latex4technics.com/l4ttemp/w9vwfe.png?1490262455251">
              <a:extLst>
                <a:ext uri="{FF2B5EF4-FFF2-40B4-BE49-F238E27FC236}">
                  <a16:creationId xmlns:a16="http://schemas.microsoft.com/office/drawing/2014/main" id="{47C30D14-BCC9-DF70-6312-30B5188B9C78}"/>
                </a:ext>
              </a:extLst>
            </p:cNvPr>
            <p:cNvPicPr>
              <a:picLocks noChangeAspect="1" noChangeArrowheads="1"/>
            </p:cNvPicPr>
            <p:nvPr/>
          </p:nvPicPr>
          <p:blipFill>
            <a:blip r:embed="rId6" cstate="print"/>
            <a:srcRect/>
            <a:stretch>
              <a:fillRect/>
            </a:stretch>
          </p:blipFill>
          <p:spPr bwMode="auto">
            <a:xfrm>
              <a:off x="755576" y="3354159"/>
              <a:ext cx="676275" cy="495301"/>
            </a:xfrm>
            <a:prstGeom prst="rect">
              <a:avLst/>
            </a:prstGeom>
            <a:noFill/>
          </p:spPr>
        </p:pic>
        <p:pic>
          <p:nvPicPr>
            <p:cNvPr id="7" name="Picture 9" descr="https://www.latex4technics.com/l4ttemp/w9vwfe.png?1490262510949">
              <a:extLst>
                <a:ext uri="{FF2B5EF4-FFF2-40B4-BE49-F238E27FC236}">
                  <a16:creationId xmlns:a16="http://schemas.microsoft.com/office/drawing/2014/main" id="{2DD524D9-27E9-2B1C-DE40-3E0517BFC775}"/>
                </a:ext>
              </a:extLst>
            </p:cNvPr>
            <p:cNvPicPr>
              <a:picLocks noChangeAspect="1" noChangeArrowheads="1"/>
            </p:cNvPicPr>
            <p:nvPr/>
          </p:nvPicPr>
          <p:blipFill>
            <a:blip r:embed="rId7" cstate="print"/>
            <a:srcRect/>
            <a:stretch>
              <a:fillRect/>
            </a:stretch>
          </p:blipFill>
          <p:spPr bwMode="auto">
            <a:xfrm>
              <a:off x="2267744" y="3318155"/>
              <a:ext cx="742950" cy="495301"/>
            </a:xfrm>
            <a:prstGeom prst="rect">
              <a:avLst/>
            </a:prstGeom>
            <a:noFill/>
          </p:spPr>
        </p:pic>
        <p:pic>
          <p:nvPicPr>
            <p:cNvPr id="8" name="Picture 11" descr="https://www.latex4technics.com/l4ttemp/w9vwfe.png?1490262631001">
              <a:extLst>
                <a:ext uri="{FF2B5EF4-FFF2-40B4-BE49-F238E27FC236}">
                  <a16:creationId xmlns:a16="http://schemas.microsoft.com/office/drawing/2014/main" id="{3DB8262D-FEBE-B24A-4E5C-C599872E84D5}"/>
                </a:ext>
              </a:extLst>
            </p:cNvPr>
            <p:cNvPicPr>
              <a:picLocks noChangeAspect="1" noChangeArrowheads="1"/>
            </p:cNvPicPr>
            <p:nvPr/>
          </p:nvPicPr>
          <p:blipFill>
            <a:blip r:embed="rId8" cstate="print"/>
            <a:srcRect/>
            <a:stretch>
              <a:fillRect/>
            </a:stretch>
          </p:blipFill>
          <p:spPr bwMode="auto">
            <a:xfrm>
              <a:off x="4319972" y="3318155"/>
              <a:ext cx="942975" cy="495301"/>
            </a:xfrm>
            <a:prstGeom prst="rect">
              <a:avLst/>
            </a:prstGeom>
            <a:noFill/>
          </p:spPr>
        </p:pic>
        <p:pic>
          <p:nvPicPr>
            <p:cNvPr id="9" name="Picture 13" descr="https://www.latex4technics.com/l4ttemp/w9vwfe.png?1490262727172">
              <a:extLst>
                <a:ext uri="{FF2B5EF4-FFF2-40B4-BE49-F238E27FC236}">
                  <a16:creationId xmlns:a16="http://schemas.microsoft.com/office/drawing/2014/main" id="{51FCD80C-A8A6-9C4B-5925-D0A961293676}"/>
                </a:ext>
              </a:extLst>
            </p:cNvPr>
            <p:cNvPicPr>
              <a:picLocks noChangeAspect="1" noChangeArrowheads="1"/>
            </p:cNvPicPr>
            <p:nvPr/>
          </p:nvPicPr>
          <p:blipFill>
            <a:blip r:embed="rId9" cstate="print"/>
            <a:srcRect/>
            <a:stretch>
              <a:fillRect/>
            </a:stretch>
          </p:blipFill>
          <p:spPr bwMode="auto">
            <a:xfrm>
              <a:off x="6660232" y="3354159"/>
              <a:ext cx="1847850" cy="514351"/>
            </a:xfrm>
            <a:prstGeom prst="rect">
              <a:avLst/>
            </a:prstGeom>
            <a:noFill/>
          </p:spPr>
        </p:pic>
        <p:sp>
          <p:nvSpPr>
            <p:cNvPr id="10" name="TextBox 9">
              <a:extLst>
                <a:ext uri="{FF2B5EF4-FFF2-40B4-BE49-F238E27FC236}">
                  <a16:creationId xmlns:a16="http://schemas.microsoft.com/office/drawing/2014/main" id="{41DA3DE3-A559-CFEC-805C-D37CFAEA370C}"/>
                </a:ext>
              </a:extLst>
            </p:cNvPr>
            <p:cNvSpPr txBox="1"/>
            <p:nvPr/>
          </p:nvSpPr>
          <p:spPr>
            <a:xfrm>
              <a:off x="0" y="1459468"/>
              <a:ext cx="1764196" cy="369332"/>
            </a:xfrm>
            <a:prstGeom prst="rect">
              <a:avLst/>
            </a:prstGeom>
            <a:noFill/>
          </p:spPr>
          <p:txBody>
            <a:bodyPr wrap="square" rtlCol="0">
              <a:spAutoFit/>
            </a:bodyPr>
            <a:lstStyle/>
            <a:p>
              <a:r>
                <a:rPr lang="en-US" dirty="0"/>
                <a:t>Single interface</a:t>
              </a:r>
              <a:endParaRPr lang="en-GB" dirty="0"/>
            </a:p>
          </p:txBody>
        </p:sp>
        <p:sp>
          <p:nvSpPr>
            <p:cNvPr id="11" name="TextBox 10">
              <a:extLst>
                <a:ext uri="{FF2B5EF4-FFF2-40B4-BE49-F238E27FC236}">
                  <a16:creationId xmlns:a16="http://schemas.microsoft.com/office/drawing/2014/main" id="{53EEB132-E3CB-D2E6-6F88-F2478AE4ED76}"/>
                </a:ext>
              </a:extLst>
            </p:cNvPr>
            <p:cNvSpPr txBox="1"/>
            <p:nvPr/>
          </p:nvSpPr>
          <p:spPr>
            <a:xfrm>
              <a:off x="2267744" y="1373939"/>
              <a:ext cx="1044116" cy="369332"/>
            </a:xfrm>
            <a:prstGeom prst="rect">
              <a:avLst/>
            </a:prstGeom>
            <a:noFill/>
          </p:spPr>
          <p:txBody>
            <a:bodyPr wrap="square" rtlCol="0">
              <a:spAutoFit/>
            </a:bodyPr>
            <a:lstStyle/>
            <a:p>
              <a:r>
                <a:rPr lang="en-US" dirty="0"/>
                <a:t>Lens </a:t>
              </a:r>
              <a:endParaRPr lang="en-GB" dirty="0"/>
            </a:p>
          </p:txBody>
        </p:sp>
        <p:sp>
          <p:nvSpPr>
            <p:cNvPr id="12" name="TextBox 11">
              <a:extLst>
                <a:ext uri="{FF2B5EF4-FFF2-40B4-BE49-F238E27FC236}">
                  <a16:creationId xmlns:a16="http://schemas.microsoft.com/office/drawing/2014/main" id="{3C3FB211-CD0F-7289-B668-5057809900F3}"/>
                </a:ext>
              </a:extLst>
            </p:cNvPr>
            <p:cNvSpPr txBox="1"/>
            <p:nvPr/>
          </p:nvSpPr>
          <p:spPr>
            <a:xfrm>
              <a:off x="6840252" y="1373939"/>
              <a:ext cx="1512168" cy="369332"/>
            </a:xfrm>
            <a:prstGeom prst="rect">
              <a:avLst/>
            </a:prstGeom>
            <a:noFill/>
          </p:spPr>
          <p:txBody>
            <a:bodyPr wrap="square" rtlCol="0">
              <a:spAutoFit/>
            </a:bodyPr>
            <a:lstStyle/>
            <a:p>
              <a:r>
                <a:rPr lang="en-US" dirty="0" err="1"/>
                <a:t>Transfocator</a:t>
              </a:r>
              <a:endParaRPr lang="en-GB" dirty="0"/>
            </a:p>
          </p:txBody>
        </p:sp>
        <p:sp>
          <p:nvSpPr>
            <p:cNvPr id="13" name="TextBox 12">
              <a:extLst>
                <a:ext uri="{FF2B5EF4-FFF2-40B4-BE49-F238E27FC236}">
                  <a16:creationId xmlns:a16="http://schemas.microsoft.com/office/drawing/2014/main" id="{5A308C79-B11E-E44E-FDD5-4EE95EC883F4}"/>
                </a:ext>
              </a:extLst>
            </p:cNvPr>
            <p:cNvSpPr txBox="1"/>
            <p:nvPr/>
          </p:nvSpPr>
          <p:spPr>
            <a:xfrm>
              <a:off x="1259632" y="4362271"/>
              <a:ext cx="6840760" cy="307777"/>
            </a:xfrm>
            <a:prstGeom prst="rect">
              <a:avLst/>
            </a:prstGeom>
            <a:noFill/>
          </p:spPr>
          <p:txBody>
            <a:bodyPr wrap="square" rtlCol="0">
              <a:spAutoFit/>
            </a:bodyPr>
            <a:lstStyle/>
            <a:p>
              <a:pPr lvl="0"/>
              <a:r>
                <a:rPr lang="en-GB" b="1" dirty="0">
                  <a:solidFill>
                    <a:srgbClr val="000090"/>
                  </a:solidFill>
                </a:rPr>
                <a:t>1996 Experimental demonstration of CRL: </a:t>
              </a:r>
              <a:r>
                <a:rPr lang="en-GB" dirty="0">
                  <a:solidFill>
                    <a:srgbClr val="000090"/>
                  </a:solidFill>
                </a:rPr>
                <a:t>A. Snigirev </a:t>
              </a:r>
              <a:r>
                <a:rPr lang="en-GB" i="1" dirty="0">
                  <a:solidFill>
                    <a:srgbClr val="000090"/>
                  </a:solidFill>
                </a:rPr>
                <a:t>et al </a:t>
              </a:r>
              <a:r>
                <a:rPr lang="en-GB" dirty="0">
                  <a:solidFill>
                    <a:srgbClr val="000090"/>
                  </a:solidFill>
                </a:rPr>
                <a:t>Nature 384 (1996) 49</a:t>
              </a:r>
            </a:p>
          </p:txBody>
        </p:sp>
        <p:sp>
          <p:nvSpPr>
            <p:cNvPr id="14" name="Rectangle 13">
              <a:extLst>
                <a:ext uri="{FF2B5EF4-FFF2-40B4-BE49-F238E27FC236}">
                  <a16:creationId xmlns:a16="http://schemas.microsoft.com/office/drawing/2014/main" id="{029B6217-C65D-454F-82CC-69574C60E8DB}"/>
                </a:ext>
              </a:extLst>
            </p:cNvPr>
            <p:cNvSpPr/>
            <p:nvPr/>
          </p:nvSpPr>
          <p:spPr>
            <a:xfrm>
              <a:off x="1259632" y="2058015"/>
              <a:ext cx="1044116" cy="1008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7" name="Picture 16">
            <a:extLst>
              <a:ext uri="{FF2B5EF4-FFF2-40B4-BE49-F238E27FC236}">
                <a16:creationId xmlns:a16="http://schemas.microsoft.com/office/drawing/2014/main" id="{46C183B9-ABA5-3AC1-A52E-17D34B5C8F98}"/>
              </a:ext>
            </a:extLst>
          </p:cNvPr>
          <p:cNvPicPr>
            <a:picLocks noChangeAspect="1"/>
          </p:cNvPicPr>
          <p:nvPr/>
        </p:nvPicPr>
        <p:blipFill rotWithShape="1">
          <a:blip r:embed="rId10"/>
          <a:srcRect l="8306" t="23012" r="6280" b="9638"/>
          <a:stretch/>
        </p:blipFill>
        <p:spPr>
          <a:xfrm>
            <a:off x="4928292" y="207984"/>
            <a:ext cx="3966882" cy="979638"/>
          </a:xfrm>
          <a:prstGeom prst="rect">
            <a:avLst/>
          </a:prstGeom>
          <a:ln>
            <a:solidFill>
              <a:schemeClr val="accent1"/>
            </a:solidFill>
          </a:ln>
        </p:spPr>
      </p:pic>
    </p:spTree>
    <p:extLst>
      <p:ext uri="{BB962C8B-B14F-4D97-AF65-F5344CB8AC3E}">
        <p14:creationId xmlns:p14="http://schemas.microsoft.com/office/powerpoint/2010/main" val="42161667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ShadowOui: Manufacturing Errors</a:t>
            </a:r>
            <a:endParaRPr sz="2400" dirty="0"/>
          </a:p>
        </p:txBody>
      </p:sp>
      <p:grpSp>
        <p:nvGrpSpPr>
          <p:cNvPr id="14" name="Group 13">
            <a:extLst>
              <a:ext uri="{FF2B5EF4-FFF2-40B4-BE49-F238E27FC236}">
                <a16:creationId xmlns:a16="http://schemas.microsoft.com/office/drawing/2014/main" id="{AAC7A48F-3C40-B951-312E-DB75F84AA89E}"/>
              </a:ext>
            </a:extLst>
          </p:cNvPr>
          <p:cNvGrpSpPr/>
          <p:nvPr/>
        </p:nvGrpSpPr>
        <p:grpSpPr>
          <a:xfrm>
            <a:off x="67175" y="1609164"/>
            <a:ext cx="5795683" cy="3218330"/>
            <a:chOff x="7738" y="636491"/>
            <a:chExt cx="8698256" cy="4926109"/>
          </a:xfrm>
        </p:grpSpPr>
        <p:pic>
          <p:nvPicPr>
            <p:cNvPr id="2" name="Picture 1">
              <a:extLst>
                <a:ext uri="{FF2B5EF4-FFF2-40B4-BE49-F238E27FC236}">
                  <a16:creationId xmlns:a16="http://schemas.microsoft.com/office/drawing/2014/main" id="{E030457E-67F9-CDFA-B0AF-29D1A51B3705}"/>
                </a:ext>
              </a:extLst>
            </p:cNvPr>
            <p:cNvPicPr>
              <a:picLocks noChangeAspect="1"/>
            </p:cNvPicPr>
            <p:nvPr/>
          </p:nvPicPr>
          <p:blipFill>
            <a:blip r:embed="rId3"/>
            <a:stretch>
              <a:fillRect/>
            </a:stretch>
          </p:blipFill>
          <p:spPr>
            <a:xfrm>
              <a:off x="14310" y="1246091"/>
              <a:ext cx="4071969" cy="3094426"/>
            </a:xfrm>
            <a:prstGeom prst="rect">
              <a:avLst/>
            </a:prstGeom>
          </p:spPr>
        </p:pic>
        <p:sp>
          <p:nvSpPr>
            <p:cNvPr id="3" name="TextBox 2">
              <a:extLst>
                <a:ext uri="{FF2B5EF4-FFF2-40B4-BE49-F238E27FC236}">
                  <a16:creationId xmlns:a16="http://schemas.microsoft.com/office/drawing/2014/main" id="{07965F5B-57A3-FDAE-38FA-E2321AAD2C38}"/>
                </a:ext>
              </a:extLst>
            </p:cNvPr>
            <p:cNvSpPr txBox="1"/>
            <p:nvPr/>
          </p:nvSpPr>
          <p:spPr>
            <a:xfrm>
              <a:off x="1981200" y="636491"/>
              <a:ext cx="1973639" cy="655094"/>
            </a:xfrm>
            <a:prstGeom prst="rect">
              <a:avLst/>
            </a:prstGeom>
            <a:noFill/>
          </p:spPr>
          <p:txBody>
            <a:bodyPr wrap="none" rtlCol="0">
              <a:spAutoFit/>
            </a:bodyPr>
            <a:lstStyle/>
            <a:p>
              <a:r>
                <a:rPr lang="en-US" sz="2400" dirty="0">
                  <a:solidFill>
                    <a:srgbClr val="0070C0"/>
                  </a:solidFill>
                  <a:latin typeface="Calibri"/>
                  <a:cs typeface="Calibri"/>
                </a:rPr>
                <a:t>Direct link</a:t>
              </a:r>
            </a:p>
          </p:txBody>
        </p:sp>
        <p:pic>
          <p:nvPicPr>
            <p:cNvPr id="4" name="Picture 3">
              <a:extLst>
                <a:ext uri="{FF2B5EF4-FFF2-40B4-BE49-F238E27FC236}">
                  <a16:creationId xmlns:a16="http://schemas.microsoft.com/office/drawing/2014/main" id="{FD78B4A9-4F68-C472-374B-DF179452344F}"/>
                </a:ext>
              </a:extLst>
            </p:cNvPr>
            <p:cNvPicPr>
              <a:picLocks noChangeAspect="1"/>
            </p:cNvPicPr>
            <p:nvPr/>
          </p:nvPicPr>
          <p:blipFill>
            <a:blip r:embed="rId4"/>
            <a:stretch>
              <a:fillRect/>
            </a:stretch>
          </p:blipFill>
          <p:spPr>
            <a:xfrm>
              <a:off x="4343400" y="1398491"/>
              <a:ext cx="4318000" cy="3144630"/>
            </a:xfrm>
            <a:prstGeom prst="rect">
              <a:avLst/>
            </a:prstGeom>
          </p:spPr>
        </p:pic>
        <p:pic>
          <p:nvPicPr>
            <p:cNvPr id="5" name="Picture 4">
              <a:extLst>
                <a:ext uri="{FF2B5EF4-FFF2-40B4-BE49-F238E27FC236}">
                  <a16:creationId xmlns:a16="http://schemas.microsoft.com/office/drawing/2014/main" id="{FD6350E0-9054-6E85-2DB9-4699A0665D71}"/>
                </a:ext>
              </a:extLst>
            </p:cNvPr>
            <p:cNvPicPr>
              <a:picLocks noChangeAspect="1"/>
            </p:cNvPicPr>
            <p:nvPr/>
          </p:nvPicPr>
          <p:blipFill>
            <a:blip r:embed="rId5"/>
            <a:stretch>
              <a:fillRect/>
            </a:stretch>
          </p:blipFill>
          <p:spPr>
            <a:xfrm>
              <a:off x="4038600" y="4675091"/>
              <a:ext cx="2286000" cy="699630"/>
            </a:xfrm>
            <a:prstGeom prst="rect">
              <a:avLst/>
            </a:prstGeom>
          </p:spPr>
        </p:pic>
        <p:pic>
          <p:nvPicPr>
            <p:cNvPr id="6" name="Picture 5">
              <a:extLst>
                <a:ext uri="{FF2B5EF4-FFF2-40B4-BE49-F238E27FC236}">
                  <a16:creationId xmlns:a16="http://schemas.microsoft.com/office/drawing/2014/main" id="{A4A53E06-98DB-F892-3012-6FDFB0C2704B}"/>
                </a:ext>
              </a:extLst>
            </p:cNvPr>
            <p:cNvPicPr>
              <a:picLocks noChangeAspect="1"/>
            </p:cNvPicPr>
            <p:nvPr/>
          </p:nvPicPr>
          <p:blipFill>
            <a:blip r:embed="rId6"/>
            <a:stretch>
              <a:fillRect/>
            </a:stretch>
          </p:blipFill>
          <p:spPr>
            <a:xfrm>
              <a:off x="6629400" y="4522691"/>
              <a:ext cx="1901548" cy="1039909"/>
            </a:xfrm>
            <a:prstGeom prst="rect">
              <a:avLst/>
            </a:prstGeom>
          </p:spPr>
        </p:pic>
        <p:sp>
          <p:nvSpPr>
            <p:cNvPr id="7" name="TextBox 6">
              <a:extLst>
                <a:ext uri="{FF2B5EF4-FFF2-40B4-BE49-F238E27FC236}">
                  <a16:creationId xmlns:a16="http://schemas.microsoft.com/office/drawing/2014/main" id="{32D0BFF0-647E-2EFA-D613-8A8CB39C6A37}"/>
                </a:ext>
              </a:extLst>
            </p:cNvPr>
            <p:cNvSpPr txBox="1"/>
            <p:nvPr/>
          </p:nvSpPr>
          <p:spPr>
            <a:xfrm>
              <a:off x="5638800" y="636491"/>
              <a:ext cx="3067194" cy="655094"/>
            </a:xfrm>
            <a:prstGeom prst="rect">
              <a:avLst/>
            </a:prstGeom>
            <a:noFill/>
          </p:spPr>
          <p:txBody>
            <a:bodyPr wrap="none" rtlCol="0">
              <a:spAutoFit/>
            </a:bodyPr>
            <a:lstStyle/>
            <a:p>
              <a:r>
                <a:rPr lang="en-US" sz="2400" dirty="0">
                  <a:solidFill>
                    <a:srgbClr val="0070C0"/>
                  </a:solidFill>
                  <a:latin typeface="Calibri"/>
                  <a:cs typeface="Calibri"/>
                </a:rPr>
                <a:t>Common format</a:t>
              </a:r>
            </a:p>
          </p:txBody>
        </p:sp>
        <p:sp>
          <p:nvSpPr>
            <p:cNvPr id="8" name="TextBox 7">
              <a:extLst>
                <a:ext uri="{FF2B5EF4-FFF2-40B4-BE49-F238E27FC236}">
                  <a16:creationId xmlns:a16="http://schemas.microsoft.com/office/drawing/2014/main" id="{025B9F51-F71A-4320-B06C-07F63550AA16}"/>
                </a:ext>
              </a:extLst>
            </p:cNvPr>
            <p:cNvSpPr txBox="1"/>
            <p:nvPr/>
          </p:nvSpPr>
          <p:spPr>
            <a:xfrm>
              <a:off x="15662" y="3836891"/>
              <a:ext cx="1493435" cy="436730"/>
            </a:xfrm>
            <a:prstGeom prst="rect">
              <a:avLst/>
            </a:prstGeom>
            <a:noFill/>
          </p:spPr>
          <p:txBody>
            <a:bodyPr wrap="none" rtlCol="0">
              <a:spAutoFit/>
            </a:bodyPr>
            <a:lstStyle/>
            <a:p>
              <a:r>
                <a:rPr lang="en-US" dirty="0">
                  <a:solidFill>
                    <a:srgbClr val="0070C0"/>
                  </a:solidFill>
                  <a:latin typeface="Calibri"/>
                  <a:cs typeface="Calibri"/>
                </a:rPr>
                <a:t>SRW Widget</a:t>
              </a:r>
            </a:p>
          </p:txBody>
        </p:sp>
        <p:sp>
          <p:nvSpPr>
            <p:cNvPr id="9" name="TextBox 8">
              <a:extLst>
                <a:ext uri="{FF2B5EF4-FFF2-40B4-BE49-F238E27FC236}">
                  <a16:creationId xmlns:a16="http://schemas.microsoft.com/office/drawing/2014/main" id="{85EE9C1B-5594-0F81-C79B-E615701A58F9}"/>
                </a:ext>
              </a:extLst>
            </p:cNvPr>
            <p:cNvSpPr txBox="1"/>
            <p:nvPr/>
          </p:nvSpPr>
          <p:spPr>
            <a:xfrm>
              <a:off x="7738" y="1169892"/>
              <a:ext cx="2167903" cy="436730"/>
            </a:xfrm>
            <a:prstGeom prst="rect">
              <a:avLst/>
            </a:prstGeom>
            <a:noFill/>
          </p:spPr>
          <p:txBody>
            <a:bodyPr wrap="none" rtlCol="0">
              <a:spAutoFit/>
            </a:bodyPr>
            <a:lstStyle/>
            <a:p>
              <a:r>
                <a:rPr lang="en-US" dirty="0" err="1">
                  <a:solidFill>
                    <a:srgbClr val="0070C0"/>
                  </a:solidFill>
                  <a:latin typeface="Calibri"/>
                  <a:cs typeface="Calibri"/>
                </a:rPr>
                <a:t>ShadowOui</a:t>
              </a:r>
              <a:r>
                <a:rPr lang="en-US" dirty="0">
                  <a:solidFill>
                    <a:srgbClr val="0070C0"/>
                  </a:solidFill>
                  <a:latin typeface="Calibri"/>
                  <a:cs typeface="Calibri"/>
                </a:rPr>
                <a:t> Widget</a:t>
              </a:r>
            </a:p>
          </p:txBody>
        </p:sp>
        <p:cxnSp>
          <p:nvCxnSpPr>
            <p:cNvPr id="10" name="Straight Arrow Connector 9">
              <a:extLst>
                <a:ext uri="{FF2B5EF4-FFF2-40B4-BE49-F238E27FC236}">
                  <a16:creationId xmlns:a16="http://schemas.microsoft.com/office/drawing/2014/main" id="{85E7D624-5205-D359-7A7B-C405C665EEA0}"/>
                </a:ext>
              </a:extLst>
            </p:cNvPr>
            <p:cNvCxnSpPr/>
            <p:nvPr/>
          </p:nvCxnSpPr>
          <p:spPr>
            <a:xfrm>
              <a:off x="2057400" y="1474691"/>
              <a:ext cx="609600" cy="762000"/>
            </a:xfrm>
            <a:prstGeom prst="straightConnector1">
              <a:avLst/>
            </a:prstGeom>
            <a:ln>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4526F4CC-3736-B593-7DCE-06F9EC9396FE}"/>
                </a:ext>
              </a:extLst>
            </p:cNvPr>
            <p:cNvCxnSpPr/>
            <p:nvPr/>
          </p:nvCxnSpPr>
          <p:spPr>
            <a:xfrm flipV="1">
              <a:off x="1447800" y="3684491"/>
              <a:ext cx="1143000" cy="381000"/>
            </a:xfrm>
            <a:prstGeom prst="straightConnector1">
              <a:avLst/>
            </a:prstGeom>
            <a:ln>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3A69617C-B641-F406-3BA0-52C9AA7073AE}"/>
                </a:ext>
              </a:extLst>
            </p:cNvPr>
            <p:cNvCxnSpPr/>
            <p:nvPr/>
          </p:nvCxnSpPr>
          <p:spPr>
            <a:xfrm flipV="1">
              <a:off x="5181600" y="3913091"/>
              <a:ext cx="762000" cy="76200"/>
            </a:xfrm>
            <a:prstGeom prst="straightConnector1">
              <a:avLst/>
            </a:prstGeom>
            <a:ln>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AB4B5654-7A64-FB24-EAEE-EC792C6037F1}"/>
                </a:ext>
              </a:extLst>
            </p:cNvPr>
            <p:cNvSpPr txBox="1"/>
            <p:nvPr/>
          </p:nvSpPr>
          <p:spPr>
            <a:xfrm>
              <a:off x="4191000" y="4065491"/>
              <a:ext cx="1689881" cy="436730"/>
            </a:xfrm>
            <a:prstGeom prst="rect">
              <a:avLst/>
            </a:prstGeom>
            <a:noFill/>
          </p:spPr>
          <p:txBody>
            <a:bodyPr wrap="none" rtlCol="0">
              <a:spAutoFit/>
            </a:bodyPr>
            <a:lstStyle/>
            <a:p>
              <a:r>
                <a:rPr lang="en-US" dirty="0">
                  <a:solidFill>
                    <a:srgbClr val="0070C0"/>
                  </a:solidFill>
                  <a:latin typeface="Calibri"/>
                  <a:cs typeface="Calibri"/>
                </a:rPr>
                <a:t>SYNED Widget</a:t>
              </a:r>
            </a:p>
          </p:txBody>
        </p:sp>
      </p:grpSp>
      <p:sp>
        <p:nvSpPr>
          <p:cNvPr id="16" name="TextBox 15">
            <a:extLst>
              <a:ext uri="{FF2B5EF4-FFF2-40B4-BE49-F238E27FC236}">
                <a16:creationId xmlns:a16="http://schemas.microsoft.com/office/drawing/2014/main" id="{F5C59549-2E15-90C9-9632-73BDB76C8E6E}"/>
              </a:ext>
            </a:extLst>
          </p:cNvPr>
          <p:cNvSpPr txBox="1"/>
          <p:nvPr/>
        </p:nvSpPr>
        <p:spPr>
          <a:xfrm>
            <a:off x="1466147" y="947107"/>
            <a:ext cx="2946050" cy="707886"/>
          </a:xfrm>
          <a:prstGeom prst="rect">
            <a:avLst/>
          </a:prstGeom>
          <a:noFill/>
          <a:ln>
            <a:solidFill>
              <a:schemeClr val="accent1"/>
            </a:solidFill>
          </a:ln>
        </p:spPr>
        <p:txBody>
          <a:bodyPr wrap="square">
            <a:spAutoFit/>
          </a:bodyPr>
          <a:lstStyle/>
          <a:p>
            <a:pPr algn="ctr"/>
            <a:r>
              <a:rPr lang="en-US" sz="2000" dirty="0">
                <a:solidFill>
                  <a:srgbClr val="FF9300"/>
                </a:solidFill>
              </a:rPr>
              <a:t>Surface Errors: </a:t>
            </a:r>
          </a:p>
          <a:p>
            <a:pPr algn="ctr"/>
            <a:r>
              <a:rPr lang="en-US" sz="2000" dirty="0">
                <a:solidFill>
                  <a:srgbClr val="FF9300"/>
                </a:solidFill>
              </a:rPr>
              <a:t>DABAM</a:t>
            </a:r>
          </a:p>
        </p:txBody>
      </p:sp>
      <p:pic>
        <p:nvPicPr>
          <p:cNvPr id="15" name="Picture 14">
            <a:extLst>
              <a:ext uri="{FF2B5EF4-FFF2-40B4-BE49-F238E27FC236}">
                <a16:creationId xmlns:a16="http://schemas.microsoft.com/office/drawing/2014/main" id="{13172FEB-B78D-9944-E605-F9EFE19F5057}"/>
              </a:ext>
            </a:extLst>
          </p:cNvPr>
          <p:cNvPicPr>
            <a:picLocks noChangeAspect="1"/>
          </p:cNvPicPr>
          <p:nvPr/>
        </p:nvPicPr>
        <p:blipFill>
          <a:blip r:embed="rId7"/>
          <a:stretch>
            <a:fillRect/>
          </a:stretch>
        </p:blipFill>
        <p:spPr>
          <a:xfrm>
            <a:off x="6039670" y="1124545"/>
            <a:ext cx="3104330" cy="1893709"/>
          </a:xfrm>
          <a:prstGeom prst="rect">
            <a:avLst/>
          </a:prstGeom>
        </p:spPr>
      </p:pic>
      <p:sp>
        <p:nvSpPr>
          <p:cNvPr id="17" name="TextBox 16">
            <a:extLst>
              <a:ext uri="{FF2B5EF4-FFF2-40B4-BE49-F238E27FC236}">
                <a16:creationId xmlns:a16="http://schemas.microsoft.com/office/drawing/2014/main" id="{3B8D68D8-CDEC-BB87-E6C5-9DCCB85953EE}"/>
              </a:ext>
            </a:extLst>
          </p:cNvPr>
          <p:cNvSpPr txBox="1"/>
          <p:nvPr/>
        </p:nvSpPr>
        <p:spPr>
          <a:xfrm>
            <a:off x="6130775" y="313300"/>
            <a:ext cx="2946050" cy="707886"/>
          </a:xfrm>
          <a:prstGeom prst="rect">
            <a:avLst/>
          </a:prstGeom>
          <a:noFill/>
          <a:ln>
            <a:solidFill>
              <a:schemeClr val="accent1"/>
            </a:solidFill>
          </a:ln>
        </p:spPr>
        <p:txBody>
          <a:bodyPr wrap="square">
            <a:spAutoFit/>
          </a:bodyPr>
          <a:lstStyle/>
          <a:p>
            <a:pPr algn="ctr"/>
            <a:r>
              <a:rPr lang="en-US" sz="2000" dirty="0">
                <a:solidFill>
                  <a:srgbClr val="FF9300"/>
                </a:solidFill>
              </a:rPr>
              <a:t>Surface Errors: </a:t>
            </a:r>
          </a:p>
          <a:p>
            <a:pPr algn="ctr"/>
            <a:r>
              <a:rPr lang="en-US" sz="2000" dirty="0">
                <a:solidFill>
                  <a:srgbClr val="FF9300"/>
                </a:solidFill>
              </a:rPr>
              <a:t>Height Profile Simulator</a:t>
            </a:r>
          </a:p>
        </p:txBody>
      </p:sp>
    </p:spTree>
    <p:extLst>
      <p:ext uri="{BB962C8B-B14F-4D97-AF65-F5344CB8AC3E}">
        <p14:creationId xmlns:p14="http://schemas.microsoft.com/office/powerpoint/2010/main" val="37723876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ShadowOui: Example</a:t>
            </a:r>
            <a:endParaRPr sz="2400" dirty="0"/>
          </a:p>
        </p:txBody>
      </p:sp>
      <p:pic>
        <p:nvPicPr>
          <p:cNvPr id="18" name="movie_shadow_simple.mov" descr="movie_shadow_simple.mov">
            <a:hlinkClick r:id="" action="ppaction://media"/>
            <a:extLst>
              <a:ext uri="{FF2B5EF4-FFF2-40B4-BE49-F238E27FC236}">
                <a16:creationId xmlns:a16="http://schemas.microsoft.com/office/drawing/2014/main" id="{C4B5CF55-9AF0-6B79-3DE5-E6A29DD1E22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98265" y="600475"/>
            <a:ext cx="7147470" cy="4277787"/>
          </a:xfrm>
          <a:prstGeom prst="rect">
            <a:avLst/>
          </a:prstGeom>
        </p:spPr>
      </p:pic>
    </p:spTree>
    <p:extLst>
      <p:ext uri="{BB962C8B-B14F-4D97-AF65-F5344CB8AC3E}">
        <p14:creationId xmlns:p14="http://schemas.microsoft.com/office/powerpoint/2010/main" val="2461482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4383"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8"/>
                                        </p:tgtEl>
                                      </p:cBhvr>
                                    </p:cmd>
                                  </p:childTnLst>
                                </p:cTn>
                              </p:par>
                            </p:childTnLst>
                          </p:cTn>
                        </p:par>
                      </p:childTnLst>
                    </p:cTn>
                  </p:par>
                </p:childTnLst>
              </p:cTn>
              <p:nextCondLst>
                <p:cond evt="onClick" delay="0">
                  <p:tgtEl>
                    <p:spTgt spid="18"/>
                  </p:tgtEl>
                </p:cond>
              </p:nextCondLst>
            </p:seq>
            <p:video>
              <p:cMediaNode vol="80000">
                <p:cTn id="12" fill="hold" display="0">
                  <p:stCondLst>
                    <p:cond delay="indefinite"/>
                  </p:stCondLst>
                </p:cTn>
                <p:tgtEl>
                  <p:spTgt spid="18"/>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ShadowOui: Advanced Features</a:t>
            </a:r>
            <a:endParaRPr sz="2400" dirty="0"/>
          </a:p>
        </p:txBody>
      </p:sp>
      <p:sp>
        <p:nvSpPr>
          <p:cNvPr id="2" name="TextBox 1">
            <a:extLst>
              <a:ext uri="{FF2B5EF4-FFF2-40B4-BE49-F238E27FC236}">
                <a16:creationId xmlns:a16="http://schemas.microsoft.com/office/drawing/2014/main" id="{1F241CD0-C808-9375-BDCF-37349127C04C}"/>
              </a:ext>
            </a:extLst>
          </p:cNvPr>
          <p:cNvSpPr txBox="1"/>
          <p:nvPr/>
        </p:nvSpPr>
        <p:spPr>
          <a:xfrm>
            <a:off x="226341" y="773206"/>
            <a:ext cx="8125942" cy="3970318"/>
          </a:xfrm>
          <a:prstGeom prst="rect">
            <a:avLst/>
          </a:prstGeom>
          <a:noFill/>
        </p:spPr>
        <p:txBody>
          <a:bodyPr wrap="none" rtlCol="0">
            <a:spAutoFit/>
          </a:bodyPr>
          <a:lstStyle/>
          <a:p>
            <a:pPr marL="285750" indent="-285750">
              <a:buFontTx/>
              <a:buChar char="-"/>
            </a:pPr>
            <a:r>
              <a:rPr lang="en-US" sz="2800" dirty="0">
                <a:solidFill>
                  <a:schemeClr val="accent1">
                    <a:lumMod val="50000"/>
                  </a:schemeClr>
                </a:solidFill>
              </a:rPr>
              <a:t>Hybrid Method</a:t>
            </a:r>
          </a:p>
          <a:p>
            <a:endParaRPr lang="en-US" sz="2800" dirty="0">
              <a:solidFill>
                <a:schemeClr val="accent1">
                  <a:lumMod val="50000"/>
                </a:schemeClr>
              </a:solidFill>
            </a:endParaRPr>
          </a:p>
          <a:p>
            <a:pPr marL="285750" indent="-285750">
              <a:buFontTx/>
              <a:buChar char="-"/>
            </a:pPr>
            <a:r>
              <a:rPr lang="en-US" sz="2800" dirty="0">
                <a:solidFill>
                  <a:schemeClr val="accent1">
                    <a:lumMod val="50000"/>
                  </a:schemeClr>
                </a:solidFill>
              </a:rPr>
              <a:t>Thickness Error Profiles for Refractive Elements</a:t>
            </a:r>
          </a:p>
          <a:p>
            <a:pPr marL="285750" indent="-285750">
              <a:buFontTx/>
              <a:buChar char="-"/>
            </a:pPr>
            <a:endParaRPr lang="en-US" sz="2800" dirty="0">
              <a:solidFill>
                <a:schemeClr val="accent1">
                  <a:lumMod val="50000"/>
                </a:schemeClr>
              </a:solidFill>
            </a:endParaRPr>
          </a:p>
          <a:p>
            <a:pPr marL="285750" indent="-285750">
              <a:buFontTx/>
              <a:buChar char="-"/>
            </a:pPr>
            <a:r>
              <a:rPr lang="en-US" sz="2800" dirty="0">
                <a:solidFill>
                  <a:schemeClr val="accent1">
                    <a:lumMod val="50000"/>
                  </a:schemeClr>
                </a:solidFill>
              </a:rPr>
              <a:t>Bendable Mirrors</a:t>
            </a:r>
          </a:p>
          <a:p>
            <a:pPr marL="285750" indent="-285750">
              <a:buFontTx/>
              <a:buChar char="-"/>
            </a:pPr>
            <a:endParaRPr lang="en-US" sz="2800" dirty="0">
              <a:solidFill>
                <a:schemeClr val="accent1">
                  <a:lumMod val="50000"/>
                </a:schemeClr>
              </a:solidFill>
            </a:endParaRPr>
          </a:p>
          <a:p>
            <a:pPr marL="285750" indent="-285750">
              <a:buFontTx/>
              <a:buChar char="-"/>
            </a:pPr>
            <a:r>
              <a:rPr lang="en-US" sz="2800" dirty="0">
                <a:solidFill>
                  <a:schemeClr val="accent1">
                    <a:lumMod val="50000"/>
                  </a:schemeClr>
                </a:solidFill>
              </a:rPr>
              <a:t>Loops for Optical Specifications</a:t>
            </a:r>
          </a:p>
          <a:p>
            <a:pPr marL="285750" indent="-285750">
              <a:buFontTx/>
              <a:buChar char="-"/>
            </a:pPr>
            <a:endParaRPr lang="en-US" sz="2800" dirty="0">
              <a:solidFill>
                <a:schemeClr val="accent1">
                  <a:lumMod val="50000"/>
                </a:schemeClr>
              </a:solidFill>
            </a:endParaRPr>
          </a:p>
          <a:p>
            <a:pPr marL="285750" indent="-285750">
              <a:buFontTx/>
              <a:buChar char="-"/>
            </a:pPr>
            <a:r>
              <a:rPr lang="en-US" sz="2800" dirty="0">
                <a:solidFill>
                  <a:schemeClr val="accent1">
                    <a:lumMod val="50000"/>
                  </a:schemeClr>
                </a:solidFill>
              </a:rPr>
              <a:t>Loops for Thermal Load </a:t>
            </a:r>
          </a:p>
        </p:txBody>
      </p:sp>
      <p:sp>
        <p:nvSpPr>
          <p:cNvPr id="4" name="TextBox 3">
            <a:extLst>
              <a:ext uri="{FF2B5EF4-FFF2-40B4-BE49-F238E27FC236}">
                <a16:creationId xmlns:a16="http://schemas.microsoft.com/office/drawing/2014/main" id="{33632BEA-316F-650E-A46E-C775F4DE3286}"/>
              </a:ext>
            </a:extLst>
          </p:cNvPr>
          <p:cNvSpPr txBox="1"/>
          <p:nvPr/>
        </p:nvSpPr>
        <p:spPr>
          <a:xfrm>
            <a:off x="4460412" y="773206"/>
            <a:ext cx="4410182" cy="400110"/>
          </a:xfrm>
          <a:prstGeom prst="rect">
            <a:avLst/>
          </a:prstGeom>
          <a:noFill/>
          <a:ln>
            <a:solidFill>
              <a:schemeClr val="accent1"/>
            </a:solidFill>
          </a:ln>
        </p:spPr>
        <p:txBody>
          <a:bodyPr wrap="none" rtlCol="0">
            <a:spAutoFit/>
          </a:bodyPr>
          <a:lstStyle/>
          <a:p>
            <a:r>
              <a:rPr lang="en-US" sz="2000" dirty="0">
                <a:solidFill>
                  <a:srgbClr val="FF9300"/>
                </a:solidFill>
              </a:rPr>
              <a:t>L. Rebuffi &amp; X. Shi in the afternoon!!!!</a:t>
            </a:r>
          </a:p>
        </p:txBody>
      </p:sp>
    </p:spTree>
    <p:extLst>
      <p:ext uri="{BB962C8B-B14F-4D97-AF65-F5344CB8AC3E}">
        <p14:creationId xmlns:p14="http://schemas.microsoft.com/office/powerpoint/2010/main" val="11743223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ShadowOui: References</a:t>
            </a:r>
            <a:endParaRPr sz="2400" dirty="0"/>
          </a:p>
        </p:txBody>
      </p:sp>
      <p:sp>
        <p:nvSpPr>
          <p:cNvPr id="2" name="TextBox 1">
            <a:extLst>
              <a:ext uri="{FF2B5EF4-FFF2-40B4-BE49-F238E27FC236}">
                <a16:creationId xmlns:a16="http://schemas.microsoft.com/office/drawing/2014/main" id="{1F241CD0-C808-9375-BDCF-37349127C04C}"/>
              </a:ext>
            </a:extLst>
          </p:cNvPr>
          <p:cNvSpPr txBox="1"/>
          <p:nvPr/>
        </p:nvSpPr>
        <p:spPr>
          <a:xfrm>
            <a:off x="38216" y="930585"/>
            <a:ext cx="9012017" cy="3108543"/>
          </a:xfrm>
          <a:prstGeom prst="rect">
            <a:avLst/>
          </a:prstGeom>
          <a:noFill/>
        </p:spPr>
        <p:txBody>
          <a:bodyPr wrap="square" rtlCol="0">
            <a:spAutoFit/>
          </a:bodyPr>
          <a:lstStyle/>
          <a:p>
            <a:pPr marL="285750" indent="-285750">
              <a:buFontTx/>
              <a:buChar char="-"/>
            </a:pPr>
            <a:r>
              <a:rPr lang="en-US" b="0" i="0" u="none" strike="noStrike" dirty="0">
                <a:solidFill>
                  <a:srgbClr val="333333"/>
                </a:solidFill>
                <a:effectLst/>
                <a:latin typeface="Arial" panose="020B0604020202020204" pitchFamily="34" charset="0"/>
              </a:rPr>
              <a:t>L. Rebuffi, M. Sanchez del Rio, "ShadowOui: A new visual environment for X-ray optics and synchrotron beamline simulations”, J. Synchrotron Rad. 23 (2016). DOI:10.1107/S1600577516013837</a:t>
            </a:r>
          </a:p>
          <a:p>
            <a:pPr marL="285750" indent="-285750">
              <a:buFontTx/>
              <a:buChar char="-"/>
            </a:pPr>
            <a:endParaRPr lang="en-US" dirty="0">
              <a:solidFill>
                <a:srgbClr val="333333"/>
              </a:solidFill>
              <a:latin typeface="Arial" panose="020B0604020202020204" pitchFamily="34" charset="0"/>
            </a:endParaRPr>
          </a:p>
          <a:p>
            <a:pPr marL="285750" indent="-285750">
              <a:buFontTx/>
              <a:buChar char="-"/>
            </a:pPr>
            <a:r>
              <a:rPr lang="en-US" b="0" i="0" u="none" strike="noStrike" dirty="0">
                <a:solidFill>
                  <a:srgbClr val="333333"/>
                </a:solidFill>
                <a:effectLst/>
                <a:latin typeface="Arial" panose="020B0604020202020204" pitchFamily="34" charset="0"/>
              </a:rPr>
              <a:t>​​​​​M. Sanchez del Rio, D. Bianchi, D. Cocco, M. Glass, M. </a:t>
            </a:r>
            <a:r>
              <a:rPr lang="en-US" b="0" i="0" u="none" strike="noStrike" dirty="0" err="1">
                <a:solidFill>
                  <a:srgbClr val="333333"/>
                </a:solidFill>
                <a:effectLst/>
                <a:latin typeface="Arial" panose="020B0604020202020204" pitchFamily="34" charset="0"/>
              </a:rPr>
              <a:t>Idir</a:t>
            </a:r>
            <a:r>
              <a:rPr lang="en-US" b="0" i="0" u="none" strike="noStrike" dirty="0">
                <a:solidFill>
                  <a:srgbClr val="333333"/>
                </a:solidFill>
                <a:effectLst/>
                <a:latin typeface="Arial" panose="020B0604020202020204" pitchFamily="34" charset="0"/>
              </a:rPr>
              <a:t>, J. Metz, L. Raimondi, L. Rebuffi, R. Reininger, X. Shi, F. Siewert, S. </a:t>
            </a:r>
            <a:r>
              <a:rPr lang="en-US" b="0" i="0" u="none" strike="noStrike" dirty="0" err="1">
                <a:solidFill>
                  <a:srgbClr val="333333"/>
                </a:solidFill>
                <a:effectLst/>
                <a:latin typeface="Arial" panose="020B0604020202020204" pitchFamily="34" charset="0"/>
              </a:rPr>
              <a:t>Spielmann-Jaeggi</a:t>
            </a:r>
            <a:r>
              <a:rPr lang="en-US" b="0" i="0" u="none" strike="noStrike" dirty="0">
                <a:solidFill>
                  <a:srgbClr val="333333"/>
                </a:solidFill>
                <a:effectLst/>
                <a:latin typeface="Arial" panose="020B0604020202020204" pitchFamily="34" charset="0"/>
              </a:rPr>
              <a:t>, P. Takacs, M. </a:t>
            </a:r>
            <a:r>
              <a:rPr lang="en-US" b="0" i="0" u="none" strike="noStrike" dirty="0" err="1">
                <a:solidFill>
                  <a:srgbClr val="333333"/>
                </a:solidFill>
                <a:effectLst/>
                <a:latin typeface="Arial" panose="020B0604020202020204" pitchFamily="34" charset="0"/>
              </a:rPr>
              <a:t>Tomasset</a:t>
            </a:r>
            <a:r>
              <a:rPr lang="en-US" b="0" i="0" u="none" strike="noStrike" dirty="0">
                <a:solidFill>
                  <a:srgbClr val="333333"/>
                </a:solidFill>
                <a:effectLst/>
                <a:latin typeface="Arial" panose="020B0604020202020204" pitchFamily="34" charset="0"/>
              </a:rPr>
              <a:t>, T. </a:t>
            </a:r>
            <a:r>
              <a:rPr lang="en-US" b="0" i="0" u="none" strike="noStrike" dirty="0" err="1">
                <a:solidFill>
                  <a:srgbClr val="333333"/>
                </a:solidFill>
                <a:effectLst/>
                <a:latin typeface="Arial" panose="020B0604020202020204" pitchFamily="34" charset="0"/>
              </a:rPr>
              <a:t>Tonnessen</a:t>
            </a:r>
            <a:r>
              <a:rPr lang="en-US" b="0" i="0" u="none" strike="noStrike" dirty="0">
                <a:solidFill>
                  <a:srgbClr val="333333"/>
                </a:solidFill>
                <a:effectLst/>
                <a:latin typeface="Arial" panose="020B0604020202020204" pitchFamily="34" charset="0"/>
              </a:rPr>
              <a:t>, A. Vivo and V. </a:t>
            </a:r>
            <a:r>
              <a:rPr lang="en-US" b="0" i="0" u="none" strike="noStrike" dirty="0" err="1">
                <a:solidFill>
                  <a:srgbClr val="333333"/>
                </a:solidFill>
                <a:effectLst/>
                <a:latin typeface="Arial" panose="020B0604020202020204" pitchFamily="34" charset="0"/>
              </a:rPr>
              <a:t>Yashchuk</a:t>
            </a:r>
            <a:r>
              <a:rPr lang="en-US" b="0" i="0" u="none" strike="noStrike" dirty="0">
                <a:solidFill>
                  <a:srgbClr val="333333"/>
                </a:solidFill>
                <a:effectLst/>
                <a:latin typeface="Arial" panose="020B0604020202020204" pitchFamily="34" charset="0"/>
              </a:rPr>
              <a:t>, "DABAM: an open-source database of X-ray mirrors metrology", J. Synchrotron Rad. 23 (2016). DOI: 10.1107/S1600577516005014</a:t>
            </a:r>
          </a:p>
          <a:p>
            <a:pPr marL="285750" indent="-285750">
              <a:buFontTx/>
              <a:buChar char="-"/>
            </a:pPr>
            <a:endParaRPr lang="en-US" b="0" i="0" u="none" strike="noStrike" dirty="0">
              <a:solidFill>
                <a:srgbClr val="333333"/>
              </a:solidFill>
              <a:effectLst/>
              <a:latin typeface="Arial" panose="020B0604020202020204" pitchFamily="34" charset="0"/>
            </a:endParaRPr>
          </a:p>
          <a:p>
            <a:pPr marL="285750" indent="-285750">
              <a:buFontTx/>
              <a:buChar char="-"/>
            </a:pPr>
            <a:r>
              <a:rPr lang="en-US" b="0" i="0" u="none" strike="noStrike" dirty="0">
                <a:solidFill>
                  <a:srgbClr val="333333"/>
                </a:solidFill>
                <a:effectLst/>
                <a:latin typeface="Arial" panose="020B0604020202020204" pitchFamily="34" charset="0"/>
              </a:rPr>
              <a:t>L. Rebuffi, X. Shi, M. Sanchez del Rio, R. Reininger, "A ray-tracing algorithm for ab initio calculation of thermal load in undulator-based synchrotron beamlines", J. Synchrotron Rad. 27 (2020). DOI: 10.1107/S160057752000778X</a:t>
            </a:r>
          </a:p>
          <a:p>
            <a:endParaRPr lang="en-US" dirty="0">
              <a:solidFill>
                <a:srgbClr val="333333"/>
              </a:solidFill>
              <a:latin typeface="Arial" panose="020B0604020202020204" pitchFamily="34" charset="0"/>
            </a:endParaRPr>
          </a:p>
          <a:p>
            <a:pPr marL="285750" indent="-285750">
              <a:buFontTx/>
              <a:buChar char="-"/>
            </a:pPr>
            <a:r>
              <a:rPr lang="en-US" b="0" i="0" u="none" strike="noStrike" dirty="0">
                <a:solidFill>
                  <a:srgbClr val="333333"/>
                </a:solidFill>
                <a:effectLst/>
                <a:latin typeface="Arial" panose="020B0604020202020204" pitchFamily="34" charset="0"/>
              </a:rPr>
              <a:t>​​​​​L. Rebuffi, X. Shi, "Advanced simulation tools in the OASYS suite and their applications to the APS-U optical design",  Proc. SPIE 11493, 1149303 (2020)​. DOI: 10.1117/12.256750</a:t>
            </a:r>
            <a:endParaRPr lang="en-US" dirty="0">
              <a:solidFill>
                <a:schemeClr val="accent1">
                  <a:lumMod val="50000"/>
                </a:schemeClr>
              </a:solidFill>
            </a:endParaRPr>
          </a:p>
        </p:txBody>
      </p:sp>
    </p:spTree>
    <p:extLst>
      <p:ext uri="{BB962C8B-B14F-4D97-AF65-F5344CB8AC3E}">
        <p14:creationId xmlns:p14="http://schemas.microsoft.com/office/powerpoint/2010/main" val="2672787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Ray Tracing and Geometrical Optics</a:t>
            </a:r>
            <a:endParaRPr sz="2400" dirty="0"/>
          </a:p>
        </p:txBody>
      </p:sp>
      <p:sp>
        <p:nvSpPr>
          <p:cNvPr id="6" name="TextBox 5">
            <a:extLst>
              <a:ext uri="{FF2B5EF4-FFF2-40B4-BE49-F238E27FC236}">
                <a16:creationId xmlns:a16="http://schemas.microsoft.com/office/drawing/2014/main" id="{949D81F2-2E7C-B272-ED94-771BAFF69EAF}"/>
              </a:ext>
            </a:extLst>
          </p:cNvPr>
          <p:cNvSpPr txBox="1"/>
          <p:nvPr/>
        </p:nvSpPr>
        <p:spPr>
          <a:xfrm>
            <a:off x="67175" y="712058"/>
            <a:ext cx="3688396" cy="3539430"/>
          </a:xfrm>
          <a:prstGeom prst="rect">
            <a:avLst/>
          </a:prstGeom>
          <a:noFill/>
        </p:spPr>
        <p:txBody>
          <a:bodyPr wrap="square" rtlCol="0">
            <a:spAutoFit/>
          </a:bodyPr>
          <a:lstStyle/>
          <a:p>
            <a:r>
              <a:rPr lang="en-US" dirty="0"/>
              <a:t>Ray Tracing optical simulations are based on a </a:t>
            </a:r>
            <a:r>
              <a:rPr lang="en-US" dirty="0" err="1"/>
              <a:t>Montecarlo</a:t>
            </a:r>
            <a:r>
              <a:rPr lang="en-US" dirty="0"/>
              <a:t> approach:</a:t>
            </a:r>
          </a:p>
          <a:p>
            <a:endParaRPr lang="en-US" dirty="0"/>
          </a:p>
          <a:p>
            <a:pPr marL="285750" indent="-285750">
              <a:buFontTx/>
              <a:buChar char="-"/>
            </a:pPr>
            <a:r>
              <a:rPr lang="en-US" dirty="0"/>
              <a:t>Several thousands rays are randomly generated on a source plane, by choosing their initial position and direction, according to the characteristic of the synchrotron radiation source</a:t>
            </a:r>
          </a:p>
          <a:p>
            <a:pPr marL="285750" indent="-285750">
              <a:buFontTx/>
              <a:buChar char="-"/>
            </a:pPr>
            <a:endParaRPr lang="en-US" dirty="0"/>
          </a:p>
          <a:p>
            <a:pPr marL="285750" indent="-285750">
              <a:buFontTx/>
              <a:buChar char="-"/>
            </a:pPr>
            <a:r>
              <a:rPr lang="en-US" dirty="0"/>
              <a:t>Every ray is propagated through the optical system according to the laws of geometrical optics</a:t>
            </a:r>
          </a:p>
          <a:p>
            <a:pPr marL="285750" indent="-285750">
              <a:buFontTx/>
              <a:buChar char="-"/>
            </a:pPr>
            <a:endParaRPr lang="en-US" dirty="0"/>
          </a:p>
          <a:p>
            <a:pPr marL="285750" indent="-285750">
              <a:buFontTx/>
              <a:buChar char="-"/>
            </a:pPr>
            <a:r>
              <a:rPr lang="en-US" dirty="0"/>
              <a:t>The result is obtained by accumulating all the rays intercepting one ore more observation planes </a:t>
            </a:r>
          </a:p>
        </p:txBody>
      </p:sp>
      <p:pic>
        <p:nvPicPr>
          <p:cNvPr id="7" name="Picture 6">
            <a:extLst>
              <a:ext uri="{FF2B5EF4-FFF2-40B4-BE49-F238E27FC236}">
                <a16:creationId xmlns:a16="http://schemas.microsoft.com/office/drawing/2014/main" id="{F85AE0B1-0CB3-0ED8-775A-067424AD610A}"/>
              </a:ext>
            </a:extLst>
          </p:cNvPr>
          <p:cNvPicPr>
            <a:picLocks noChangeAspect="1"/>
          </p:cNvPicPr>
          <p:nvPr/>
        </p:nvPicPr>
        <p:blipFill>
          <a:blip r:embed="rId3"/>
          <a:stretch>
            <a:fillRect/>
          </a:stretch>
        </p:blipFill>
        <p:spPr>
          <a:xfrm>
            <a:off x="3665116" y="3080926"/>
            <a:ext cx="1895878" cy="1700426"/>
          </a:xfrm>
          <a:prstGeom prst="rect">
            <a:avLst/>
          </a:prstGeom>
        </p:spPr>
      </p:pic>
      <p:grpSp>
        <p:nvGrpSpPr>
          <p:cNvPr id="8" name="Group 7">
            <a:extLst>
              <a:ext uri="{FF2B5EF4-FFF2-40B4-BE49-F238E27FC236}">
                <a16:creationId xmlns:a16="http://schemas.microsoft.com/office/drawing/2014/main" id="{513F9162-A3EB-3EFC-1806-BBABAE0F1158}"/>
              </a:ext>
            </a:extLst>
          </p:cNvPr>
          <p:cNvGrpSpPr/>
          <p:nvPr/>
        </p:nvGrpSpPr>
        <p:grpSpPr>
          <a:xfrm>
            <a:off x="3690257" y="600475"/>
            <a:ext cx="5151665" cy="2820361"/>
            <a:chOff x="468313" y="1289050"/>
            <a:chExt cx="7426325" cy="4803775"/>
          </a:xfrm>
        </p:grpSpPr>
        <p:grpSp>
          <p:nvGrpSpPr>
            <p:cNvPr id="9" name="Group 8">
              <a:extLst>
                <a:ext uri="{FF2B5EF4-FFF2-40B4-BE49-F238E27FC236}">
                  <a16:creationId xmlns:a16="http://schemas.microsoft.com/office/drawing/2014/main" id="{64A358C3-13E7-D0F5-5685-89DB902DC478}"/>
                </a:ext>
              </a:extLst>
            </p:cNvPr>
            <p:cNvGrpSpPr>
              <a:grpSpLocks/>
            </p:cNvGrpSpPr>
            <p:nvPr/>
          </p:nvGrpSpPr>
          <p:grpSpPr bwMode="auto">
            <a:xfrm>
              <a:off x="2311746" y="3046412"/>
              <a:ext cx="1972917" cy="2254251"/>
              <a:chOff x="1156" y="1570"/>
              <a:chExt cx="1543" cy="1769"/>
            </a:xfrm>
          </p:grpSpPr>
          <p:graphicFrame>
            <p:nvGraphicFramePr>
              <p:cNvPr id="62" name="Object 61">
                <a:extLst>
                  <a:ext uri="{FF2B5EF4-FFF2-40B4-BE49-F238E27FC236}">
                    <a16:creationId xmlns:a16="http://schemas.microsoft.com/office/drawing/2014/main" id="{BD18855F-E951-FF77-92C6-B8170AA493D5}"/>
                  </a:ext>
                </a:extLst>
              </p:cNvPr>
              <p:cNvGraphicFramePr>
                <a:graphicFrameLocks noChangeAspect="1"/>
              </p:cNvGraphicFramePr>
              <p:nvPr/>
            </p:nvGraphicFramePr>
            <p:xfrm>
              <a:off x="1746" y="2931"/>
              <a:ext cx="543" cy="327"/>
            </p:xfrm>
            <a:graphic>
              <a:graphicData uri="http://schemas.openxmlformats.org/presentationml/2006/ole">
                <mc:AlternateContent xmlns:mc="http://schemas.openxmlformats.org/markup-compatibility/2006">
                  <mc:Choice xmlns:v="urn:schemas-microsoft-com:vml" Requires="v">
                    <p:oleObj name="Equation" r:id="rId4" imgW="672840" imgH="406080" progId="Equation.DSMT4">
                      <p:embed/>
                    </p:oleObj>
                  </mc:Choice>
                  <mc:Fallback>
                    <p:oleObj name="Equation" r:id="rId4" imgW="672840" imgH="406080" progId="Equation.DSMT4">
                      <p:embed/>
                      <p:pic>
                        <p:nvPicPr>
                          <p:cNvPr id="11" name="Object 10">
                            <a:extLst>
                              <a:ext uri="{FF2B5EF4-FFF2-40B4-BE49-F238E27FC236}">
                                <a16:creationId xmlns:a16="http://schemas.microsoft.com/office/drawing/2014/main" id="{404EC403-7F06-C94F-B2C1-ABDE2A1580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6" y="2931"/>
                            <a:ext cx="543" cy="32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63" name="Line 11">
                <a:extLst>
                  <a:ext uri="{FF2B5EF4-FFF2-40B4-BE49-F238E27FC236}">
                    <a16:creationId xmlns:a16="http://schemas.microsoft.com/office/drawing/2014/main" id="{CA8E7761-EEF9-C986-3A7C-4496311EF022}"/>
                  </a:ext>
                </a:extLst>
              </p:cNvPr>
              <p:cNvSpPr>
                <a:spLocks noChangeShapeType="1"/>
              </p:cNvSpPr>
              <p:nvPr/>
            </p:nvSpPr>
            <p:spPr bwMode="auto">
              <a:xfrm>
                <a:off x="1156" y="1570"/>
                <a:ext cx="1543" cy="1769"/>
              </a:xfrm>
              <a:prstGeom prst="line">
                <a:avLst/>
              </a:prstGeom>
              <a:noFill/>
              <a:ln w="9525">
                <a:solidFill>
                  <a:schemeClr val="accent4">
                    <a:lumMod val="10000"/>
                  </a:schemeClr>
                </a:solidFill>
                <a:round/>
                <a:headEnd/>
                <a:tailEnd type="oval" w="med" len="med"/>
              </a:ln>
              <a:effectLst/>
            </p:spPr>
            <p:txBody>
              <a:bodyPr/>
              <a:lstStyle/>
              <a:p>
                <a:endParaRPr lang="en-GB"/>
              </a:p>
            </p:txBody>
          </p:sp>
        </p:grpSp>
        <p:grpSp>
          <p:nvGrpSpPr>
            <p:cNvPr id="10" name="Group 9">
              <a:extLst>
                <a:ext uri="{FF2B5EF4-FFF2-40B4-BE49-F238E27FC236}">
                  <a16:creationId xmlns:a16="http://schemas.microsoft.com/office/drawing/2014/main" id="{9293DF02-F5B5-E590-31C9-710158BFDDE5}"/>
                </a:ext>
              </a:extLst>
            </p:cNvPr>
            <p:cNvGrpSpPr/>
            <p:nvPr/>
          </p:nvGrpSpPr>
          <p:grpSpPr>
            <a:xfrm>
              <a:off x="2124073" y="3368675"/>
              <a:ext cx="4249740" cy="2581276"/>
              <a:chOff x="2124073" y="3368675"/>
              <a:chExt cx="4249740" cy="2581276"/>
            </a:xfrm>
          </p:grpSpPr>
          <p:grpSp>
            <p:nvGrpSpPr>
              <p:cNvPr id="53" name="Group 14">
                <a:extLst>
                  <a:ext uri="{FF2B5EF4-FFF2-40B4-BE49-F238E27FC236}">
                    <a16:creationId xmlns:a16="http://schemas.microsoft.com/office/drawing/2014/main" id="{6F4AE8CA-F73F-65D2-AF02-8F27856BB4CB}"/>
                  </a:ext>
                </a:extLst>
              </p:cNvPr>
              <p:cNvGrpSpPr>
                <a:grpSpLocks/>
              </p:cNvGrpSpPr>
              <p:nvPr/>
            </p:nvGrpSpPr>
            <p:grpSpPr bwMode="auto">
              <a:xfrm>
                <a:off x="3419475" y="4868863"/>
                <a:ext cx="2954338" cy="1081088"/>
                <a:chOff x="2154" y="3067"/>
                <a:chExt cx="1861" cy="681"/>
              </a:xfrm>
            </p:grpSpPr>
            <p:sp>
              <p:nvSpPr>
                <p:cNvPr id="56" name="Rectangle 15">
                  <a:extLst>
                    <a:ext uri="{FF2B5EF4-FFF2-40B4-BE49-F238E27FC236}">
                      <a16:creationId xmlns:a16="http://schemas.microsoft.com/office/drawing/2014/main" id="{E12CEA7A-320F-477A-5846-CDE545AE01CB}"/>
                    </a:ext>
                  </a:extLst>
                </p:cNvPr>
                <p:cNvSpPr>
                  <a:spLocks noChangeArrowheads="1"/>
                </p:cNvSpPr>
                <p:nvPr/>
              </p:nvSpPr>
              <p:spPr bwMode="auto">
                <a:xfrm>
                  <a:off x="2154" y="3612"/>
                  <a:ext cx="1180" cy="136"/>
                </a:xfrm>
                <a:prstGeom prst="rect">
                  <a:avLst/>
                </a:prstGeom>
                <a:solidFill>
                  <a:schemeClr val="accent1">
                    <a:alpha val="57001"/>
                  </a:schemeClr>
                </a:solidFill>
                <a:ln w="19050">
                  <a:solidFill>
                    <a:schemeClr val="tx1"/>
                  </a:solidFill>
                  <a:miter lim="800000"/>
                  <a:headEnd/>
                  <a:tailEnd/>
                </a:ln>
                <a:effectLst/>
              </p:spPr>
              <p:txBody>
                <a:bodyPr wrap="none" anchor="ctr"/>
                <a:lstStyle/>
                <a:p>
                  <a:endParaRPr lang="en-GB"/>
                </a:p>
              </p:txBody>
            </p:sp>
            <p:sp>
              <p:nvSpPr>
                <p:cNvPr id="57" name="Line 16">
                  <a:extLst>
                    <a:ext uri="{FF2B5EF4-FFF2-40B4-BE49-F238E27FC236}">
                      <a16:creationId xmlns:a16="http://schemas.microsoft.com/office/drawing/2014/main" id="{A5516844-8029-EACA-A6EF-C1F6986B1275}"/>
                    </a:ext>
                  </a:extLst>
                </p:cNvPr>
                <p:cNvSpPr>
                  <a:spLocks noChangeShapeType="1"/>
                </p:cNvSpPr>
                <p:nvPr/>
              </p:nvSpPr>
              <p:spPr bwMode="auto">
                <a:xfrm flipV="1">
                  <a:off x="2154" y="3067"/>
                  <a:ext cx="681" cy="545"/>
                </a:xfrm>
                <a:prstGeom prst="line">
                  <a:avLst/>
                </a:prstGeom>
                <a:noFill/>
                <a:ln w="19050">
                  <a:solidFill>
                    <a:schemeClr val="tx1"/>
                  </a:solidFill>
                  <a:round/>
                  <a:headEnd/>
                  <a:tailEnd/>
                </a:ln>
                <a:effectLst/>
              </p:spPr>
              <p:txBody>
                <a:bodyPr/>
                <a:lstStyle/>
                <a:p>
                  <a:endParaRPr lang="en-GB"/>
                </a:p>
              </p:txBody>
            </p:sp>
            <p:sp>
              <p:nvSpPr>
                <p:cNvPr id="58" name="Line 17">
                  <a:extLst>
                    <a:ext uri="{FF2B5EF4-FFF2-40B4-BE49-F238E27FC236}">
                      <a16:creationId xmlns:a16="http://schemas.microsoft.com/office/drawing/2014/main" id="{44B9DBCB-62CA-11D6-E329-1C628E8598D6}"/>
                    </a:ext>
                  </a:extLst>
                </p:cNvPr>
                <p:cNvSpPr>
                  <a:spLocks noChangeShapeType="1"/>
                </p:cNvSpPr>
                <p:nvPr/>
              </p:nvSpPr>
              <p:spPr bwMode="auto">
                <a:xfrm flipV="1">
                  <a:off x="3333" y="3067"/>
                  <a:ext cx="681" cy="545"/>
                </a:xfrm>
                <a:prstGeom prst="line">
                  <a:avLst/>
                </a:prstGeom>
                <a:noFill/>
                <a:ln w="19050">
                  <a:solidFill>
                    <a:schemeClr val="tx1"/>
                  </a:solidFill>
                  <a:round/>
                  <a:headEnd/>
                  <a:tailEnd/>
                </a:ln>
                <a:effectLst/>
              </p:spPr>
              <p:txBody>
                <a:bodyPr/>
                <a:lstStyle/>
                <a:p>
                  <a:endParaRPr lang="en-GB"/>
                </a:p>
              </p:txBody>
            </p:sp>
            <p:sp>
              <p:nvSpPr>
                <p:cNvPr id="59" name="Line 18">
                  <a:extLst>
                    <a:ext uri="{FF2B5EF4-FFF2-40B4-BE49-F238E27FC236}">
                      <a16:creationId xmlns:a16="http://schemas.microsoft.com/office/drawing/2014/main" id="{0C5837AA-5DF9-219C-D037-FB9944284013}"/>
                    </a:ext>
                  </a:extLst>
                </p:cNvPr>
                <p:cNvSpPr>
                  <a:spLocks noChangeShapeType="1"/>
                </p:cNvSpPr>
                <p:nvPr/>
              </p:nvSpPr>
              <p:spPr bwMode="auto">
                <a:xfrm flipV="1">
                  <a:off x="3334" y="3203"/>
                  <a:ext cx="681" cy="545"/>
                </a:xfrm>
                <a:prstGeom prst="line">
                  <a:avLst/>
                </a:prstGeom>
                <a:noFill/>
                <a:ln w="19050">
                  <a:solidFill>
                    <a:schemeClr val="tx1"/>
                  </a:solidFill>
                  <a:round/>
                  <a:headEnd/>
                  <a:tailEnd/>
                </a:ln>
                <a:effectLst/>
              </p:spPr>
              <p:txBody>
                <a:bodyPr/>
                <a:lstStyle/>
                <a:p>
                  <a:endParaRPr lang="en-GB"/>
                </a:p>
              </p:txBody>
            </p:sp>
            <p:sp>
              <p:nvSpPr>
                <p:cNvPr id="60" name="Line 19">
                  <a:extLst>
                    <a:ext uri="{FF2B5EF4-FFF2-40B4-BE49-F238E27FC236}">
                      <a16:creationId xmlns:a16="http://schemas.microsoft.com/office/drawing/2014/main" id="{CAAAA47F-40B9-3385-7F71-5AF60107DC2D}"/>
                    </a:ext>
                  </a:extLst>
                </p:cNvPr>
                <p:cNvSpPr>
                  <a:spLocks noChangeShapeType="1"/>
                </p:cNvSpPr>
                <p:nvPr/>
              </p:nvSpPr>
              <p:spPr bwMode="auto">
                <a:xfrm>
                  <a:off x="2835" y="3067"/>
                  <a:ext cx="1179" cy="0"/>
                </a:xfrm>
                <a:prstGeom prst="line">
                  <a:avLst/>
                </a:prstGeom>
                <a:noFill/>
                <a:ln w="19050">
                  <a:solidFill>
                    <a:schemeClr val="tx1"/>
                  </a:solidFill>
                  <a:round/>
                  <a:headEnd/>
                  <a:tailEnd/>
                </a:ln>
                <a:effectLst/>
              </p:spPr>
              <p:txBody>
                <a:bodyPr/>
                <a:lstStyle/>
                <a:p>
                  <a:endParaRPr lang="en-GB"/>
                </a:p>
              </p:txBody>
            </p:sp>
            <p:sp>
              <p:nvSpPr>
                <p:cNvPr id="61" name="Line 20">
                  <a:extLst>
                    <a:ext uri="{FF2B5EF4-FFF2-40B4-BE49-F238E27FC236}">
                      <a16:creationId xmlns:a16="http://schemas.microsoft.com/office/drawing/2014/main" id="{B6FF641F-EF25-A1C8-2C0C-EF75B309BC4E}"/>
                    </a:ext>
                  </a:extLst>
                </p:cNvPr>
                <p:cNvSpPr>
                  <a:spLocks noChangeShapeType="1"/>
                </p:cNvSpPr>
                <p:nvPr/>
              </p:nvSpPr>
              <p:spPr bwMode="auto">
                <a:xfrm>
                  <a:off x="4014" y="3067"/>
                  <a:ext cx="0" cy="136"/>
                </a:xfrm>
                <a:prstGeom prst="line">
                  <a:avLst/>
                </a:prstGeom>
                <a:noFill/>
                <a:ln w="19050">
                  <a:solidFill>
                    <a:schemeClr val="tx1"/>
                  </a:solidFill>
                  <a:round/>
                  <a:headEnd/>
                  <a:tailEnd/>
                </a:ln>
                <a:effectLst/>
              </p:spPr>
              <p:txBody>
                <a:bodyPr/>
                <a:lstStyle/>
                <a:p>
                  <a:endParaRPr lang="en-GB"/>
                </a:p>
              </p:txBody>
            </p:sp>
          </p:grpSp>
          <p:sp>
            <p:nvSpPr>
              <p:cNvPr id="54" name="Line 23">
                <a:extLst>
                  <a:ext uri="{FF2B5EF4-FFF2-40B4-BE49-F238E27FC236}">
                    <a16:creationId xmlns:a16="http://schemas.microsoft.com/office/drawing/2014/main" id="{1A2DE8D2-A974-4245-CDF2-C914E45633F7}"/>
                  </a:ext>
                </a:extLst>
              </p:cNvPr>
              <p:cNvSpPr>
                <a:spLocks noChangeShapeType="1"/>
              </p:cNvSpPr>
              <p:nvPr/>
            </p:nvSpPr>
            <p:spPr bwMode="auto">
              <a:xfrm flipH="1" flipV="1">
                <a:off x="2124073" y="3368675"/>
                <a:ext cx="2592389" cy="1860549"/>
              </a:xfrm>
              <a:prstGeom prst="line">
                <a:avLst/>
              </a:prstGeom>
              <a:noFill/>
              <a:ln w="9525">
                <a:solidFill>
                  <a:schemeClr val="tx2">
                    <a:lumMod val="10000"/>
                  </a:schemeClr>
                </a:solidFill>
                <a:round/>
                <a:headEnd/>
                <a:tailEnd/>
              </a:ln>
              <a:effectLst/>
            </p:spPr>
            <p:txBody>
              <a:bodyPr/>
              <a:lstStyle/>
              <a:p>
                <a:endParaRPr lang="en-GB"/>
              </a:p>
            </p:txBody>
          </p:sp>
          <p:sp>
            <p:nvSpPr>
              <p:cNvPr id="55" name="Text Box 24">
                <a:extLst>
                  <a:ext uri="{FF2B5EF4-FFF2-40B4-BE49-F238E27FC236}">
                    <a16:creationId xmlns:a16="http://schemas.microsoft.com/office/drawing/2014/main" id="{3051C7BB-9A32-2D47-9447-D8EDAD378437}"/>
                  </a:ext>
                </a:extLst>
              </p:cNvPr>
              <p:cNvSpPr txBox="1">
                <a:spLocks noChangeArrowheads="1"/>
              </p:cNvSpPr>
              <p:nvPr/>
            </p:nvSpPr>
            <p:spPr bwMode="auto">
              <a:xfrm>
                <a:off x="2392363" y="3881438"/>
                <a:ext cx="311150" cy="366712"/>
              </a:xfrm>
              <a:prstGeom prst="rect">
                <a:avLst/>
              </a:prstGeom>
              <a:noFill/>
              <a:ln w="9525">
                <a:noFill/>
                <a:miter lim="800000"/>
                <a:headEnd/>
                <a:tailEnd/>
              </a:ln>
              <a:effectLst/>
            </p:spPr>
            <p:txBody>
              <a:bodyPr wrap="none">
                <a:spAutoFit/>
              </a:bodyPr>
              <a:lstStyle/>
              <a:p>
                <a:pPr algn="l"/>
                <a:r>
                  <a:rPr lang="en-GB" dirty="0">
                    <a:solidFill>
                      <a:srgbClr val="000000"/>
                    </a:solidFill>
                    <a:cs typeface="Arial" charset="0"/>
                  </a:rPr>
                  <a:t>p</a:t>
                </a:r>
                <a:endParaRPr lang="en-US" dirty="0">
                  <a:solidFill>
                    <a:srgbClr val="000000"/>
                  </a:solidFill>
                  <a:cs typeface="Arial" charset="0"/>
                </a:endParaRPr>
              </a:p>
            </p:txBody>
          </p:sp>
        </p:grpSp>
        <p:grpSp>
          <p:nvGrpSpPr>
            <p:cNvPr id="11" name="Group 25">
              <a:extLst>
                <a:ext uri="{FF2B5EF4-FFF2-40B4-BE49-F238E27FC236}">
                  <a16:creationId xmlns:a16="http://schemas.microsoft.com/office/drawing/2014/main" id="{9BF39C96-094E-A925-7E01-31F444315841}"/>
                </a:ext>
              </a:extLst>
            </p:cNvPr>
            <p:cNvGrpSpPr>
              <a:grpSpLocks/>
            </p:cNvGrpSpPr>
            <p:nvPr/>
          </p:nvGrpSpPr>
          <p:grpSpPr bwMode="auto">
            <a:xfrm>
              <a:off x="4716463" y="2420938"/>
              <a:ext cx="3178175" cy="2808287"/>
              <a:chOff x="2971" y="1525"/>
              <a:chExt cx="2002" cy="1769"/>
            </a:xfrm>
          </p:grpSpPr>
          <p:grpSp>
            <p:nvGrpSpPr>
              <p:cNvPr id="42" name="Group 26">
                <a:extLst>
                  <a:ext uri="{FF2B5EF4-FFF2-40B4-BE49-F238E27FC236}">
                    <a16:creationId xmlns:a16="http://schemas.microsoft.com/office/drawing/2014/main" id="{E7C1C538-08B2-34E5-F7F2-0292B4300603}"/>
                  </a:ext>
                </a:extLst>
              </p:cNvPr>
              <p:cNvGrpSpPr>
                <a:grpSpLocks/>
              </p:cNvGrpSpPr>
              <p:nvPr/>
            </p:nvGrpSpPr>
            <p:grpSpPr bwMode="auto">
              <a:xfrm>
                <a:off x="2971" y="1525"/>
                <a:ext cx="2002" cy="1769"/>
                <a:chOff x="2971" y="1525"/>
                <a:chExt cx="2002" cy="1769"/>
              </a:xfrm>
            </p:grpSpPr>
            <p:sp>
              <p:nvSpPr>
                <p:cNvPr id="48" name="Freeform 27">
                  <a:extLst>
                    <a:ext uri="{FF2B5EF4-FFF2-40B4-BE49-F238E27FC236}">
                      <a16:creationId xmlns:a16="http://schemas.microsoft.com/office/drawing/2014/main" id="{A943EF0D-DABE-7480-6077-95E9C2E1C8C1}"/>
                    </a:ext>
                  </a:extLst>
                </p:cNvPr>
                <p:cNvSpPr>
                  <a:spLocks/>
                </p:cNvSpPr>
                <p:nvPr/>
              </p:nvSpPr>
              <p:spPr bwMode="auto">
                <a:xfrm flipH="1">
                  <a:off x="3969" y="1752"/>
                  <a:ext cx="544" cy="862"/>
                </a:xfrm>
                <a:custGeom>
                  <a:avLst/>
                  <a:gdLst/>
                  <a:ahLst/>
                  <a:cxnLst>
                    <a:cxn ang="0">
                      <a:pos x="68" y="846"/>
                    </a:cxn>
                    <a:cxn ang="0">
                      <a:pos x="340" y="393"/>
                    </a:cxn>
                    <a:cxn ang="0">
                      <a:pos x="385" y="302"/>
                    </a:cxn>
                    <a:cxn ang="0">
                      <a:pos x="748" y="211"/>
                    </a:cxn>
                    <a:cxn ang="0">
                      <a:pos x="794" y="30"/>
                    </a:cxn>
                    <a:cxn ang="0">
                      <a:pos x="1157" y="30"/>
                    </a:cxn>
                    <a:cxn ang="0">
                      <a:pos x="1157" y="166"/>
                    </a:cxn>
                    <a:cxn ang="0">
                      <a:pos x="1066" y="348"/>
                    </a:cxn>
                    <a:cxn ang="0">
                      <a:pos x="930" y="620"/>
                    </a:cxn>
                    <a:cxn ang="0">
                      <a:pos x="748" y="846"/>
                    </a:cxn>
                    <a:cxn ang="0">
                      <a:pos x="476" y="1209"/>
                    </a:cxn>
                    <a:cxn ang="0">
                      <a:pos x="68" y="1436"/>
                    </a:cxn>
                    <a:cxn ang="0">
                      <a:pos x="68" y="1119"/>
                    </a:cxn>
                    <a:cxn ang="0">
                      <a:pos x="23" y="892"/>
                    </a:cxn>
                    <a:cxn ang="0">
                      <a:pos x="68" y="846"/>
                    </a:cxn>
                  </a:cxnLst>
                  <a:rect l="0" t="0" r="r" b="b"/>
                  <a:pathLst>
                    <a:path w="1218" h="1451">
                      <a:moveTo>
                        <a:pt x="68" y="846"/>
                      </a:moveTo>
                      <a:cubicBezTo>
                        <a:pt x="121" y="763"/>
                        <a:pt x="287" y="484"/>
                        <a:pt x="340" y="393"/>
                      </a:cubicBezTo>
                      <a:cubicBezTo>
                        <a:pt x="393" y="302"/>
                        <a:pt x="317" y="332"/>
                        <a:pt x="385" y="302"/>
                      </a:cubicBezTo>
                      <a:cubicBezTo>
                        <a:pt x="453" y="272"/>
                        <a:pt x="680" y="256"/>
                        <a:pt x="748" y="211"/>
                      </a:cubicBezTo>
                      <a:cubicBezTo>
                        <a:pt x="816" y="166"/>
                        <a:pt x="726" y="60"/>
                        <a:pt x="794" y="30"/>
                      </a:cubicBezTo>
                      <a:cubicBezTo>
                        <a:pt x="862" y="0"/>
                        <a:pt x="1096" y="7"/>
                        <a:pt x="1157" y="30"/>
                      </a:cubicBezTo>
                      <a:cubicBezTo>
                        <a:pt x="1218" y="53"/>
                        <a:pt x="1172" y="113"/>
                        <a:pt x="1157" y="166"/>
                      </a:cubicBezTo>
                      <a:cubicBezTo>
                        <a:pt x="1142" y="219"/>
                        <a:pt x="1104" y="273"/>
                        <a:pt x="1066" y="348"/>
                      </a:cubicBezTo>
                      <a:cubicBezTo>
                        <a:pt x="1028" y="423"/>
                        <a:pt x="983" y="537"/>
                        <a:pt x="930" y="620"/>
                      </a:cubicBezTo>
                      <a:cubicBezTo>
                        <a:pt x="877" y="703"/>
                        <a:pt x="824" y="748"/>
                        <a:pt x="748" y="846"/>
                      </a:cubicBezTo>
                      <a:cubicBezTo>
                        <a:pt x="672" y="944"/>
                        <a:pt x="589" y="1111"/>
                        <a:pt x="476" y="1209"/>
                      </a:cubicBezTo>
                      <a:cubicBezTo>
                        <a:pt x="363" y="1307"/>
                        <a:pt x="136" y="1451"/>
                        <a:pt x="68" y="1436"/>
                      </a:cubicBezTo>
                      <a:cubicBezTo>
                        <a:pt x="0" y="1421"/>
                        <a:pt x="76" y="1210"/>
                        <a:pt x="68" y="1119"/>
                      </a:cubicBezTo>
                      <a:cubicBezTo>
                        <a:pt x="60" y="1028"/>
                        <a:pt x="23" y="937"/>
                        <a:pt x="23" y="892"/>
                      </a:cubicBezTo>
                      <a:cubicBezTo>
                        <a:pt x="23" y="847"/>
                        <a:pt x="15" y="929"/>
                        <a:pt x="68" y="846"/>
                      </a:cubicBezTo>
                      <a:close/>
                    </a:path>
                  </a:pathLst>
                </a:custGeom>
                <a:solidFill>
                  <a:schemeClr val="accent1">
                    <a:alpha val="49001"/>
                  </a:schemeClr>
                </a:solidFill>
                <a:ln w="9525">
                  <a:noFill/>
                  <a:round/>
                  <a:headEnd/>
                  <a:tailEnd/>
                </a:ln>
                <a:effectLst/>
              </p:spPr>
              <p:txBody>
                <a:bodyPr/>
                <a:lstStyle/>
                <a:p>
                  <a:endParaRPr lang="en-GB"/>
                </a:p>
              </p:txBody>
            </p:sp>
            <p:sp>
              <p:nvSpPr>
                <p:cNvPr id="49" name="Line 28">
                  <a:extLst>
                    <a:ext uri="{FF2B5EF4-FFF2-40B4-BE49-F238E27FC236}">
                      <a16:creationId xmlns:a16="http://schemas.microsoft.com/office/drawing/2014/main" id="{09EB03B8-0A70-EC0D-8FAC-1B0DABD1FF2C}"/>
                    </a:ext>
                  </a:extLst>
                </p:cNvPr>
                <p:cNvSpPr>
                  <a:spLocks noChangeShapeType="1"/>
                </p:cNvSpPr>
                <p:nvPr/>
              </p:nvSpPr>
              <p:spPr bwMode="auto">
                <a:xfrm flipV="1">
                  <a:off x="2971" y="1888"/>
                  <a:ext cx="1814" cy="1406"/>
                </a:xfrm>
                <a:prstGeom prst="line">
                  <a:avLst/>
                </a:prstGeom>
                <a:noFill/>
                <a:ln w="9525">
                  <a:solidFill>
                    <a:schemeClr val="accent4">
                      <a:lumMod val="10000"/>
                    </a:schemeClr>
                  </a:solidFill>
                  <a:round/>
                  <a:headEnd/>
                  <a:tailEnd/>
                </a:ln>
                <a:effectLst/>
              </p:spPr>
              <p:txBody>
                <a:bodyPr/>
                <a:lstStyle/>
                <a:p>
                  <a:endParaRPr lang="en-GB"/>
                </a:p>
              </p:txBody>
            </p:sp>
            <p:sp>
              <p:nvSpPr>
                <p:cNvPr id="50" name="Text Box 29">
                  <a:extLst>
                    <a:ext uri="{FF2B5EF4-FFF2-40B4-BE49-F238E27FC236}">
                      <a16:creationId xmlns:a16="http://schemas.microsoft.com/office/drawing/2014/main" id="{0BFBCCCC-ACD7-3338-0B62-2EEE2A775596}"/>
                    </a:ext>
                  </a:extLst>
                </p:cNvPr>
                <p:cNvSpPr txBox="1">
                  <a:spLocks noChangeArrowheads="1"/>
                </p:cNvSpPr>
                <p:nvPr/>
              </p:nvSpPr>
              <p:spPr bwMode="auto">
                <a:xfrm>
                  <a:off x="4785" y="1525"/>
                  <a:ext cx="188" cy="231"/>
                </a:xfrm>
                <a:prstGeom prst="rect">
                  <a:avLst/>
                </a:prstGeom>
                <a:noFill/>
                <a:ln w="9525">
                  <a:noFill/>
                  <a:miter lim="800000"/>
                  <a:headEnd/>
                  <a:tailEnd/>
                </a:ln>
                <a:effectLst/>
              </p:spPr>
              <p:txBody>
                <a:bodyPr wrap="none">
                  <a:spAutoFit/>
                </a:bodyPr>
                <a:lstStyle/>
                <a:p>
                  <a:pPr algn="l"/>
                  <a:r>
                    <a:rPr lang="en-GB">
                      <a:solidFill>
                        <a:srgbClr val="000000"/>
                      </a:solidFill>
                      <a:cs typeface="Arial" charset="0"/>
                    </a:rPr>
                    <a:t>y</a:t>
                  </a:r>
                  <a:endParaRPr lang="en-US">
                    <a:solidFill>
                      <a:srgbClr val="000000"/>
                    </a:solidFill>
                    <a:cs typeface="Arial" charset="0"/>
                  </a:endParaRPr>
                </a:p>
              </p:txBody>
            </p:sp>
            <p:sp>
              <p:nvSpPr>
                <p:cNvPr id="51" name="Text Box 30">
                  <a:extLst>
                    <a:ext uri="{FF2B5EF4-FFF2-40B4-BE49-F238E27FC236}">
                      <a16:creationId xmlns:a16="http://schemas.microsoft.com/office/drawing/2014/main" id="{CA280BE3-65A9-66FA-0A43-70BBF0B40911}"/>
                    </a:ext>
                  </a:extLst>
                </p:cNvPr>
                <p:cNvSpPr txBox="1">
                  <a:spLocks noChangeArrowheads="1"/>
                </p:cNvSpPr>
                <p:nvPr/>
              </p:nvSpPr>
              <p:spPr bwMode="auto">
                <a:xfrm>
                  <a:off x="3878" y="1661"/>
                  <a:ext cx="188" cy="231"/>
                </a:xfrm>
                <a:prstGeom prst="rect">
                  <a:avLst/>
                </a:prstGeom>
                <a:noFill/>
                <a:ln w="9525">
                  <a:noFill/>
                  <a:miter lim="800000"/>
                  <a:headEnd/>
                  <a:tailEnd/>
                </a:ln>
                <a:effectLst/>
              </p:spPr>
              <p:txBody>
                <a:bodyPr wrap="none">
                  <a:spAutoFit/>
                </a:bodyPr>
                <a:lstStyle/>
                <a:p>
                  <a:pPr algn="l"/>
                  <a:r>
                    <a:rPr lang="en-GB">
                      <a:solidFill>
                        <a:srgbClr val="000000"/>
                      </a:solidFill>
                      <a:cs typeface="Arial" charset="0"/>
                    </a:rPr>
                    <a:t>z</a:t>
                  </a:r>
                  <a:endParaRPr lang="en-US">
                    <a:solidFill>
                      <a:srgbClr val="000000"/>
                    </a:solidFill>
                    <a:cs typeface="Arial" charset="0"/>
                  </a:endParaRPr>
                </a:p>
              </p:txBody>
            </p:sp>
            <p:sp>
              <p:nvSpPr>
                <p:cNvPr id="52" name="Text Box 31">
                  <a:extLst>
                    <a:ext uri="{FF2B5EF4-FFF2-40B4-BE49-F238E27FC236}">
                      <a16:creationId xmlns:a16="http://schemas.microsoft.com/office/drawing/2014/main" id="{322092E4-C81C-1929-35B2-1A5C114FB349}"/>
                    </a:ext>
                  </a:extLst>
                </p:cNvPr>
                <p:cNvSpPr txBox="1">
                  <a:spLocks noChangeArrowheads="1"/>
                </p:cNvSpPr>
                <p:nvPr/>
              </p:nvSpPr>
              <p:spPr bwMode="auto">
                <a:xfrm>
                  <a:off x="4150" y="2568"/>
                  <a:ext cx="188" cy="231"/>
                </a:xfrm>
                <a:prstGeom prst="rect">
                  <a:avLst/>
                </a:prstGeom>
                <a:noFill/>
                <a:ln w="9525">
                  <a:noFill/>
                  <a:miter lim="800000"/>
                  <a:headEnd/>
                  <a:tailEnd/>
                </a:ln>
                <a:effectLst/>
              </p:spPr>
              <p:txBody>
                <a:bodyPr wrap="none">
                  <a:spAutoFit/>
                </a:bodyPr>
                <a:lstStyle/>
                <a:p>
                  <a:pPr algn="l"/>
                  <a:r>
                    <a:rPr lang="en-GB">
                      <a:solidFill>
                        <a:srgbClr val="000000"/>
                      </a:solidFill>
                      <a:cs typeface="Arial" charset="0"/>
                    </a:rPr>
                    <a:t>x</a:t>
                  </a:r>
                  <a:endParaRPr lang="en-US">
                    <a:solidFill>
                      <a:srgbClr val="000000"/>
                    </a:solidFill>
                    <a:cs typeface="Arial" charset="0"/>
                  </a:endParaRPr>
                </a:p>
              </p:txBody>
            </p:sp>
          </p:grpSp>
          <p:grpSp>
            <p:nvGrpSpPr>
              <p:cNvPr id="43" name="Group 32">
                <a:extLst>
                  <a:ext uri="{FF2B5EF4-FFF2-40B4-BE49-F238E27FC236}">
                    <a16:creationId xmlns:a16="http://schemas.microsoft.com/office/drawing/2014/main" id="{62186023-6B1C-8566-7FF0-0FC0F55878C7}"/>
                  </a:ext>
                </a:extLst>
              </p:cNvPr>
              <p:cNvGrpSpPr>
                <a:grpSpLocks/>
              </p:cNvGrpSpPr>
              <p:nvPr/>
            </p:nvGrpSpPr>
            <p:grpSpPr bwMode="auto">
              <a:xfrm>
                <a:off x="3775" y="1642"/>
                <a:ext cx="1172" cy="1170"/>
                <a:chOff x="3775" y="1642"/>
                <a:chExt cx="1172" cy="1170"/>
              </a:xfrm>
            </p:grpSpPr>
            <p:sp>
              <p:nvSpPr>
                <p:cNvPr id="44" name="Line 33">
                  <a:extLst>
                    <a:ext uri="{FF2B5EF4-FFF2-40B4-BE49-F238E27FC236}">
                      <a16:creationId xmlns:a16="http://schemas.microsoft.com/office/drawing/2014/main" id="{52938DE6-8EF2-3980-2B54-B4681C3F141D}"/>
                    </a:ext>
                  </a:extLst>
                </p:cNvPr>
                <p:cNvSpPr>
                  <a:spLocks noChangeShapeType="1"/>
                </p:cNvSpPr>
                <p:nvPr/>
              </p:nvSpPr>
              <p:spPr bwMode="auto">
                <a:xfrm rot="900000" flipV="1">
                  <a:off x="4435" y="1642"/>
                  <a:ext cx="512" cy="653"/>
                </a:xfrm>
                <a:prstGeom prst="line">
                  <a:avLst/>
                </a:prstGeom>
                <a:noFill/>
                <a:ln w="9525">
                  <a:solidFill>
                    <a:srgbClr val="FF0000"/>
                  </a:solidFill>
                  <a:round/>
                  <a:headEnd/>
                  <a:tailEnd type="triangle" w="med" len="med"/>
                </a:ln>
                <a:effectLst/>
              </p:spPr>
              <p:txBody>
                <a:bodyPr/>
                <a:lstStyle/>
                <a:p>
                  <a:endParaRPr lang="en-GB"/>
                </a:p>
              </p:txBody>
            </p:sp>
            <p:sp>
              <p:nvSpPr>
                <p:cNvPr id="45" name="Line 34">
                  <a:extLst>
                    <a:ext uri="{FF2B5EF4-FFF2-40B4-BE49-F238E27FC236}">
                      <a16:creationId xmlns:a16="http://schemas.microsoft.com/office/drawing/2014/main" id="{68F53260-9C15-F7FA-B9AB-A4642067EC20}"/>
                    </a:ext>
                  </a:extLst>
                </p:cNvPr>
                <p:cNvSpPr>
                  <a:spLocks noChangeShapeType="1"/>
                </p:cNvSpPr>
                <p:nvPr/>
              </p:nvSpPr>
              <p:spPr bwMode="auto">
                <a:xfrm rot="900000" flipH="1">
                  <a:off x="4232" y="2200"/>
                  <a:ext cx="66" cy="477"/>
                </a:xfrm>
                <a:prstGeom prst="line">
                  <a:avLst/>
                </a:prstGeom>
                <a:noFill/>
                <a:ln w="9525">
                  <a:solidFill>
                    <a:srgbClr val="FF0000"/>
                  </a:solidFill>
                  <a:round/>
                  <a:headEnd/>
                  <a:tailEnd type="triangle" w="med" len="med"/>
                </a:ln>
                <a:effectLst/>
              </p:spPr>
              <p:txBody>
                <a:bodyPr/>
                <a:lstStyle/>
                <a:p>
                  <a:endParaRPr lang="en-GB"/>
                </a:p>
              </p:txBody>
            </p:sp>
            <p:sp>
              <p:nvSpPr>
                <p:cNvPr id="46" name="Line 35">
                  <a:extLst>
                    <a:ext uri="{FF2B5EF4-FFF2-40B4-BE49-F238E27FC236}">
                      <a16:creationId xmlns:a16="http://schemas.microsoft.com/office/drawing/2014/main" id="{E17980AB-AFFD-956E-0B85-E45DE82B8376}"/>
                    </a:ext>
                  </a:extLst>
                </p:cNvPr>
                <p:cNvSpPr>
                  <a:spLocks noChangeShapeType="1"/>
                </p:cNvSpPr>
                <p:nvPr/>
              </p:nvSpPr>
              <p:spPr bwMode="auto">
                <a:xfrm rot="900000" flipH="1" flipV="1">
                  <a:off x="4047" y="1951"/>
                  <a:ext cx="348" cy="225"/>
                </a:xfrm>
                <a:prstGeom prst="line">
                  <a:avLst/>
                </a:prstGeom>
                <a:noFill/>
                <a:ln w="9525">
                  <a:solidFill>
                    <a:srgbClr val="FF0000"/>
                  </a:solidFill>
                  <a:round/>
                  <a:headEnd/>
                  <a:tailEnd type="triangle" w="med" len="med"/>
                </a:ln>
                <a:effectLst/>
              </p:spPr>
              <p:txBody>
                <a:bodyPr/>
                <a:lstStyle/>
                <a:p>
                  <a:endParaRPr lang="en-GB"/>
                </a:p>
              </p:txBody>
            </p:sp>
            <p:sp>
              <p:nvSpPr>
                <p:cNvPr id="47" name="Text Box 36">
                  <a:extLst>
                    <a:ext uri="{FF2B5EF4-FFF2-40B4-BE49-F238E27FC236}">
                      <a16:creationId xmlns:a16="http://schemas.microsoft.com/office/drawing/2014/main" id="{A95027F2-FCC8-2EBD-2856-71939CC7EB21}"/>
                    </a:ext>
                  </a:extLst>
                </p:cNvPr>
                <p:cNvSpPr txBox="1">
                  <a:spLocks noChangeArrowheads="1"/>
                </p:cNvSpPr>
                <p:nvPr/>
              </p:nvSpPr>
              <p:spPr bwMode="auto">
                <a:xfrm>
                  <a:off x="3775" y="2581"/>
                  <a:ext cx="196" cy="231"/>
                </a:xfrm>
                <a:prstGeom prst="rect">
                  <a:avLst/>
                </a:prstGeom>
                <a:noFill/>
                <a:ln w="9525">
                  <a:noFill/>
                  <a:miter lim="800000"/>
                  <a:headEnd/>
                  <a:tailEnd/>
                </a:ln>
                <a:effectLst/>
              </p:spPr>
              <p:txBody>
                <a:bodyPr wrap="none">
                  <a:spAutoFit/>
                </a:bodyPr>
                <a:lstStyle/>
                <a:p>
                  <a:pPr algn="l"/>
                  <a:r>
                    <a:rPr lang="en-GB">
                      <a:solidFill>
                        <a:srgbClr val="000000"/>
                      </a:solidFill>
                      <a:cs typeface="Arial" charset="0"/>
                    </a:rPr>
                    <a:t>q</a:t>
                  </a:r>
                  <a:endParaRPr lang="en-US">
                    <a:solidFill>
                      <a:srgbClr val="000000"/>
                    </a:solidFill>
                    <a:cs typeface="Arial" charset="0"/>
                  </a:endParaRPr>
                </a:p>
              </p:txBody>
            </p:sp>
          </p:grpSp>
        </p:grpSp>
        <p:grpSp>
          <p:nvGrpSpPr>
            <p:cNvPr id="12" name="Group 11">
              <a:extLst>
                <a:ext uri="{FF2B5EF4-FFF2-40B4-BE49-F238E27FC236}">
                  <a16:creationId xmlns:a16="http://schemas.microsoft.com/office/drawing/2014/main" id="{C4BBD9D7-DED8-C57A-DEB2-D2A367F4607D}"/>
                </a:ext>
              </a:extLst>
            </p:cNvPr>
            <p:cNvGrpSpPr/>
            <p:nvPr/>
          </p:nvGrpSpPr>
          <p:grpSpPr>
            <a:xfrm>
              <a:off x="3635375" y="3500438"/>
              <a:ext cx="3457576" cy="2592387"/>
              <a:chOff x="3635375" y="3500438"/>
              <a:chExt cx="3457576" cy="2592387"/>
            </a:xfrm>
          </p:grpSpPr>
          <p:graphicFrame>
            <p:nvGraphicFramePr>
              <p:cNvPr id="31" name="Object 13">
                <a:extLst>
                  <a:ext uri="{FF2B5EF4-FFF2-40B4-BE49-F238E27FC236}">
                    <a16:creationId xmlns:a16="http://schemas.microsoft.com/office/drawing/2014/main" id="{37466632-A0C8-F857-36AA-15893D13990D}"/>
                  </a:ext>
                </a:extLst>
              </p:cNvPr>
              <p:cNvGraphicFramePr>
                <a:graphicFrameLocks noChangeAspect="1"/>
              </p:cNvGraphicFramePr>
              <p:nvPr>
                <p:extLst>
                  <p:ext uri="{D42A27DB-BD31-4B8C-83A1-F6EECF244321}">
                    <p14:modId xmlns:p14="http://schemas.microsoft.com/office/powerpoint/2010/main" val="1156516612"/>
                  </p:ext>
                </p:extLst>
              </p:nvPr>
            </p:nvGraphicFramePr>
            <p:xfrm>
              <a:off x="6516688" y="5300663"/>
              <a:ext cx="431800" cy="611188"/>
            </p:xfrm>
            <a:graphic>
              <a:graphicData uri="http://schemas.openxmlformats.org/presentationml/2006/ole">
                <mc:AlternateContent xmlns:mc="http://schemas.openxmlformats.org/markup-compatibility/2006">
                  <mc:Choice xmlns:v="urn:schemas-microsoft-com:vml" Requires="v">
                    <p:oleObj name="Equation" r:id="rId6" imgW="152280" imgH="139680" progId="Equation.DSMT4">
                      <p:embed/>
                    </p:oleObj>
                  </mc:Choice>
                  <mc:Fallback>
                    <p:oleObj name="Equation" r:id="rId6" imgW="152280" imgH="139680" progId="Equation.DSMT4">
                      <p:embed/>
                      <p:pic>
                        <p:nvPicPr>
                          <p:cNvPr id="38" name="Object 13">
                            <a:extLst>
                              <a:ext uri="{FF2B5EF4-FFF2-40B4-BE49-F238E27FC236}">
                                <a16:creationId xmlns:a16="http://schemas.microsoft.com/office/drawing/2014/main" id="{0AEAE3DD-7340-9E4C-B1A3-0D606E5218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16688" y="5300663"/>
                            <a:ext cx="431800" cy="61118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2" name="AutoShape 21">
                <a:extLst>
                  <a:ext uri="{FF2B5EF4-FFF2-40B4-BE49-F238E27FC236}">
                    <a16:creationId xmlns:a16="http://schemas.microsoft.com/office/drawing/2014/main" id="{49B71A4F-C61B-C640-17B3-282DA4F711C9}"/>
                  </a:ext>
                </a:extLst>
              </p:cNvPr>
              <p:cNvSpPr>
                <a:spLocks noChangeArrowheads="1"/>
              </p:cNvSpPr>
              <p:nvPr/>
            </p:nvSpPr>
            <p:spPr bwMode="auto">
              <a:xfrm>
                <a:off x="6659563" y="4797425"/>
                <a:ext cx="433388" cy="517525"/>
              </a:xfrm>
              <a:prstGeom prst="curvedDownArrow">
                <a:avLst>
                  <a:gd name="adj1" fmla="val 20000"/>
                  <a:gd name="adj2" fmla="val 40000"/>
                  <a:gd name="adj3" fmla="val 39805"/>
                </a:avLst>
              </a:prstGeom>
              <a:solidFill>
                <a:schemeClr val="accent1"/>
              </a:solidFill>
              <a:ln w="9525">
                <a:solidFill>
                  <a:schemeClr val="tx1"/>
                </a:solidFill>
                <a:miter lim="800000"/>
                <a:headEnd/>
                <a:tailEnd/>
              </a:ln>
              <a:effectLst/>
            </p:spPr>
            <p:txBody>
              <a:bodyPr wrap="none" anchor="ctr"/>
              <a:lstStyle/>
              <a:p>
                <a:endParaRPr lang="en-GB"/>
              </a:p>
            </p:txBody>
          </p:sp>
          <p:sp>
            <p:nvSpPr>
              <p:cNvPr id="33" name="Freeform 41">
                <a:extLst>
                  <a:ext uri="{FF2B5EF4-FFF2-40B4-BE49-F238E27FC236}">
                    <a16:creationId xmlns:a16="http://schemas.microsoft.com/office/drawing/2014/main" id="{3F094DC7-6D17-79AF-E659-ECB7BF099ACE}"/>
                  </a:ext>
                </a:extLst>
              </p:cNvPr>
              <p:cNvSpPr>
                <a:spLocks/>
              </p:cNvSpPr>
              <p:nvPr/>
            </p:nvSpPr>
            <p:spPr bwMode="auto">
              <a:xfrm>
                <a:off x="4067175" y="4354513"/>
                <a:ext cx="649288" cy="369887"/>
              </a:xfrm>
              <a:custGeom>
                <a:avLst/>
                <a:gdLst/>
                <a:ahLst/>
                <a:cxnLst>
                  <a:cxn ang="0">
                    <a:pos x="0" y="233"/>
                  </a:cxn>
                  <a:cxn ang="0">
                    <a:pos x="137" y="52"/>
                  </a:cxn>
                  <a:cxn ang="0">
                    <a:pos x="318" y="7"/>
                  </a:cxn>
                  <a:cxn ang="0">
                    <a:pos x="409" y="7"/>
                  </a:cxn>
                </a:cxnLst>
                <a:rect l="0" t="0" r="r" b="b"/>
                <a:pathLst>
                  <a:path w="409" h="233">
                    <a:moveTo>
                      <a:pt x="0" y="233"/>
                    </a:moveTo>
                    <a:cubicBezTo>
                      <a:pt x="42" y="161"/>
                      <a:pt x="84" y="90"/>
                      <a:pt x="137" y="52"/>
                    </a:cubicBezTo>
                    <a:cubicBezTo>
                      <a:pt x="190" y="14"/>
                      <a:pt x="273" y="14"/>
                      <a:pt x="318" y="7"/>
                    </a:cubicBezTo>
                    <a:cubicBezTo>
                      <a:pt x="363" y="0"/>
                      <a:pt x="386" y="3"/>
                      <a:pt x="409" y="7"/>
                    </a:cubicBezTo>
                  </a:path>
                </a:pathLst>
              </a:custGeom>
              <a:noFill/>
              <a:ln w="9525">
                <a:solidFill>
                  <a:schemeClr val="tx1"/>
                </a:solidFill>
                <a:round/>
                <a:headEnd/>
                <a:tailEnd/>
              </a:ln>
              <a:effectLst/>
            </p:spPr>
            <p:txBody>
              <a:bodyPr/>
              <a:lstStyle/>
              <a:p>
                <a:endParaRPr lang="en-GB"/>
              </a:p>
            </p:txBody>
          </p:sp>
          <p:graphicFrame>
            <p:nvGraphicFramePr>
              <p:cNvPr id="34" name="Object 42">
                <a:extLst>
                  <a:ext uri="{FF2B5EF4-FFF2-40B4-BE49-F238E27FC236}">
                    <a16:creationId xmlns:a16="http://schemas.microsoft.com/office/drawing/2014/main" id="{9218EE44-2E46-27AE-BCC3-C99102A0F0D4}"/>
                  </a:ext>
                </a:extLst>
              </p:cNvPr>
              <p:cNvGraphicFramePr>
                <a:graphicFrameLocks noChangeAspect="1"/>
              </p:cNvGraphicFramePr>
              <p:nvPr>
                <p:extLst>
                  <p:ext uri="{D42A27DB-BD31-4B8C-83A1-F6EECF244321}">
                    <p14:modId xmlns:p14="http://schemas.microsoft.com/office/powerpoint/2010/main" val="4017939650"/>
                  </p:ext>
                </p:extLst>
              </p:nvPr>
            </p:nvGraphicFramePr>
            <p:xfrm>
              <a:off x="4211638" y="4149725"/>
              <a:ext cx="152400" cy="228600"/>
            </p:xfrm>
            <a:graphic>
              <a:graphicData uri="http://schemas.openxmlformats.org/presentationml/2006/ole">
                <mc:AlternateContent xmlns:mc="http://schemas.openxmlformats.org/markup-compatibility/2006">
                  <mc:Choice xmlns:v="urn:schemas-microsoft-com:vml" Requires="v">
                    <p:oleObj name="Equation" r:id="rId8" imgW="152280" imgH="228600" progId="Equation.DSMT4">
                      <p:embed/>
                    </p:oleObj>
                  </mc:Choice>
                  <mc:Fallback>
                    <p:oleObj name="Equation" r:id="rId8" imgW="152280" imgH="228600" progId="Equation.DSMT4">
                      <p:embed/>
                      <p:pic>
                        <p:nvPicPr>
                          <p:cNvPr id="41" name="Object 42">
                            <a:extLst>
                              <a:ext uri="{FF2B5EF4-FFF2-40B4-BE49-F238E27FC236}">
                                <a16:creationId xmlns:a16="http://schemas.microsoft.com/office/drawing/2014/main" id="{6DE99C73-6229-7C49-9BB1-E271D1D2FB1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11638" y="4149725"/>
                            <a:ext cx="152400" cy="2286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5" name="Line 45">
                <a:extLst>
                  <a:ext uri="{FF2B5EF4-FFF2-40B4-BE49-F238E27FC236}">
                    <a16:creationId xmlns:a16="http://schemas.microsoft.com/office/drawing/2014/main" id="{21C6A2B0-80B6-4E21-3F51-C0F047A4BEEF}"/>
                  </a:ext>
                </a:extLst>
              </p:cNvPr>
              <p:cNvSpPr>
                <a:spLocks noChangeShapeType="1"/>
              </p:cNvSpPr>
              <p:nvPr/>
            </p:nvSpPr>
            <p:spPr bwMode="auto">
              <a:xfrm flipV="1">
                <a:off x="4716463" y="3933825"/>
                <a:ext cx="0" cy="1295400"/>
              </a:xfrm>
              <a:prstGeom prst="line">
                <a:avLst/>
              </a:prstGeom>
              <a:noFill/>
              <a:ln w="9525">
                <a:solidFill>
                  <a:srgbClr val="0000FF"/>
                </a:solidFill>
                <a:round/>
                <a:headEnd/>
                <a:tailEnd type="triangle" w="med" len="med"/>
              </a:ln>
              <a:effectLst/>
            </p:spPr>
            <p:txBody>
              <a:bodyPr/>
              <a:lstStyle/>
              <a:p>
                <a:endParaRPr lang="en-GB"/>
              </a:p>
            </p:txBody>
          </p:sp>
          <p:sp>
            <p:nvSpPr>
              <p:cNvPr id="36" name="Line 46">
                <a:extLst>
                  <a:ext uri="{FF2B5EF4-FFF2-40B4-BE49-F238E27FC236}">
                    <a16:creationId xmlns:a16="http://schemas.microsoft.com/office/drawing/2014/main" id="{57D9BE6F-CFDC-1B30-49C2-34FD93BAF955}"/>
                  </a:ext>
                </a:extLst>
              </p:cNvPr>
              <p:cNvSpPr>
                <a:spLocks noChangeShapeType="1"/>
              </p:cNvSpPr>
              <p:nvPr/>
            </p:nvSpPr>
            <p:spPr bwMode="auto">
              <a:xfrm flipV="1">
                <a:off x="4716463" y="5229225"/>
                <a:ext cx="1368425" cy="0"/>
              </a:xfrm>
              <a:prstGeom prst="line">
                <a:avLst/>
              </a:prstGeom>
              <a:noFill/>
              <a:ln w="9525">
                <a:solidFill>
                  <a:srgbClr val="0000FF"/>
                </a:solidFill>
                <a:round/>
                <a:headEnd/>
                <a:tailEnd type="triangle" w="med" len="med"/>
              </a:ln>
              <a:effectLst/>
            </p:spPr>
            <p:txBody>
              <a:bodyPr/>
              <a:lstStyle/>
              <a:p>
                <a:endParaRPr lang="en-GB"/>
              </a:p>
            </p:txBody>
          </p:sp>
          <p:sp>
            <p:nvSpPr>
              <p:cNvPr id="37" name="Line 47">
                <a:extLst>
                  <a:ext uri="{FF2B5EF4-FFF2-40B4-BE49-F238E27FC236}">
                    <a16:creationId xmlns:a16="http://schemas.microsoft.com/office/drawing/2014/main" id="{DCD8A6F3-8684-BABF-6386-E452788BABBE}"/>
                  </a:ext>
                </a:extLst>
              </p:cNvPr>
              <p:cNvSpPr>
                <a:spLocks noChangeShapeType="1"/>
              </p:cNvSpPr>
              <p:nvPr/>
            </p:nvSpPr>
            <p:spPr bwMode="auto">
              <a:xfrm flipH="1">
                <a:off x="3635375" y="5229225"/>
                <a:ext cx="1081088" cy="863600"/>
              </a:xfrm>
              <a:prstGeom prst="line">
                <a:avLst/>
              </a:prstGeom>
              <a:noFill/>
              <a:ln w="9525">
                <a:solidFill>
                  <a:srgbClr val="0000FF"/>
                </a:solidFill>
                <a:round/>
                <a:headEnd/>
                <a:tailEnd type="triangle" w="med" len="med"/>
              </a:ln>
              <a:effectLst/>
            </p:spPr>
            <p:txBody>
              <a:bodyPr/>
              <a:lstStyle/>
              <a:p>
                <a:endParaRPr lang="en-GB"/>
              </a:p>
            </p:txBody>
          </p:sp>
          <p:sp>
            <p:nvSpPr>
              <p:cNvPr id="38" name="Text Box 48">
                <a:extLst>
                  <a:ext uri="{FF2B5EF4-FFF2-40B4-BE49-F238E27FC236}">
                    <a16:creationId xmlns:a16="http://schemas.microsoft.com/office/drawing/2014/main" id="{8A24ED4E-B427-75C4-C3DF-72DE34FCEBF4}"/>
                  </a:ext>
                </a:extLst>
              </p:cNvPr>
              <p:cNvSpPr txBox="1">
                <a:spLocks noChangeArrowheads="1"/>
              </p:cNvSpPr>
              <p:nvPr/>
            </p:nvSpPr>
            <p:spPr bwMode="auto">
              <a:xfrm>
                <a:off x="3924300" y="5373688"/>
                <a:ext cx="298450" cy="366712"/>
              </a:xfrm>
              <a:prstGeom prst="rect">
                <a:avLst/>
              </a:prstGeom>
              <a:noFill/>
              <a:ln w="9525">
                <a:noFill/>
                <a:miter lim="800000"/>
                <a:headEnd/>
                <a:tailEnd/>
              </a:ln>
              <a:effectLst/>
            </p:spPr>
            <p:txBody>
              <a:bodyPr wrap="none">
                <a:spAutoFit/>
              </a:bodyPr>
              <a:lstStyle/>
              <a:p>
                <a:pPr algn="l"/>
                <a:r>
                  <a:rPr lang="en-GB">
                    <a:solidFill>
                      <a:srgbClr val="000000"/>
                    </a:solidFill>
                    <a:cs typeface="Arial" charset="0"/>
                  </a:rPr>
                  <a:t>x</a:t>
                </a:r>
                <a:endParaRPr lang="en-US">
                  <a:solidFill>
                    <a:srgbClr val="000000"/>
                  </a:solidFill>
                  <a:cs typeface="Arial" charset="0"/>
                </a:endParaRPr>
              </a:p>
            </p:txBody>
          </p:sp>
          <p:sp>
            <p:nvSpPr>
              <p:cNvPr id="39" name="Text Box 49">
                <a:extLst>
                  <a:ext uri="{FF2B5EF4-FFF2-40B4-BE49-F238E27FC236}">
                    <a16:creationId xmlns:a16="http://schemas.microsoft.com/office/drawing/2014/main" id="{7C55F9FB-D501-F724-333E-832EC892478D}"/>
                  </a:ext>
                </a:extLst>
              </p:cNvPr>
              <p:cNvSpPr txBox="1">
                <a:spLocks noChangeArrowheads="1"/>
              </p:cNvSpPr>
              <p:nvPr/>
            </p:nvSpPr>
            <p:spPr bwMode="auto">
              <a:xfrm>
                <a:off x="5435600" y="4868863"/>
                <a:ext cx="298450" cy="366712"/>
              </a:xfrm>
              <a:prstGeom prst="rect">
                <a:avLst/>
              </a:prstGeom>
              <a:noFill/>
              <a:ln w="9525">
                <a:noFill/>
                <a:miter lim="800000"/>
                <a:headEnd/>
                <a:tailEnd/>
              </a:ln>
              <a:effectLst/>
            </p:spPr>
            <p:txBody>
              <a:bodyPr wrap="none">
                <a:spAutoFit/>
              </a:bodyPr>
              <a:lstStyle/>
              <a:p>
                <a:pPr algn="l"/>
                <a:r>
                  <a:rPr lang="en-GB">
                    <a:solidFill>
                      <a:srgbClr val="000000"/>
                    </a:solidFill>
                    <a:cs typeface="Arial" charset="0"/>
                  </a:rPr>
                  <a:t>y</a:t>
                </a:r>
                <a:endParaRPr lang="en-US">
                  <a:solidFill>
                    <a:srgbClr val="000000"/>
                  </a:solidFill>
                  <a:cs typeface="Arial" charset="0"/>
                </a:endParaRPr>
              </a:p>
            </p:txBody>
          </p:sp>
          <p:sp>
            <p:nvSpPr>
              <p:cNvPr id="40" name="Text Box 50">
                <a:extLst>
                  <a:ext uri="{FF2B5EF4-FFF2-40B4-BE49-F238E27FC236}">
                    <a16:creationId xmlns:a16="http://schemas.microsoft.com/office/drawing/2014/main" id="{97678AE8-1627-AC73-E0A5-3C700143C896}"/>
                  </a:ext>
                </a:extLst>
              </p:cNvPr>
              <p:cNvSpPr txBox="1">
                <a:spLocks noChangeArrowheads="1"/>
              </p:cNvSpPr>
              <p:nvPr/>
            </p:nvSpPr>
            <p:spPr bwMode="auto">
              <a:xfrm>
                <a:off x="4572000" y="3500438"/>
                <a:ext cx="298450" cy="366712"/>
              </a:xfrm>
              <a:prstGeom prst="rect">
                <a:avLst/>
              </a:prstGeom>
              <a:noFill/>
              <a:ln w="9525">
                <a:noFill/>
                <a:miter lim="800000"/>
                <a:headEnd/>
                <a:tailEnd/>
              </a:ln>
              <a:effectLst/>
            </p:spPr>
            <p:txBody>
              <a:bodyPr wrap="none">
                <a:spAutoFit/>
              </a:bodyPr>
              <a:lstStyle/>
              <a:p>
                <a:pPr algn="l"/>
                <a:r>
                  <a:rPr lang="en-GB">
                    <a:solidFill>
                      <a:srgbClr val="000000"/>
                    </a:solidFill>
                    <a:cs typeface="Arial" charset="0"/>
                  </a:rPr>
                  <a:t>z</a:t>
                </a:r>
                <a:endParaRPr lang="en-US">
                  <a:solidFill>
                    <a:srgbClr val="000000"/>
                  </a:solidFill>
                  <a:cs typeface="Arial" charset="0"/>
                </a:endParaRPr>
              </a:p>
            </p:txBody>
          </p:sp>
        </p:grpSp>
        <p:grpSp>
          <p:nvGrpSpPr>
            <p:cNvPr id="13" name="Group 12">
              <a:extLst>
                <a:ext uri="{FF2B5EF4-FFF2-40B4-BE49-F238E27FC236}">
                  <a16:creationId xmlns:a16="http://schemas.microsoft.com/office/drawing/2014/main" id="{8FDDE806-3FD2-57DE-CBDC-408F0A2036BC}"/>
                </a:ext>
              </a:extLst>
            </p:cNvPr>
            <p:cNvGrpSpPr/>
            <p:nvPr/>
          </p:nvGrpSpPr>
          <p:grpSpPr>
            <a:xfrm>
              <a:off x="3492500" y="1989138"/>
              <a:ext cx="2951163" cy="3311525"/>
              <a:chOff x="3492500" y="1989138"/>
              <a:chExt cx="2951163" cy="3311525"/>
            </a:xfrm>
          </p:grpSpPr>
          <p:sp>
            <p:nvSpPr>
              <p:cNvPr id="28" name="Line 37">
                <a:extLst>
                  <a:ext uri="{FF2B5EF4-FFF2-40B4-BE49-F238E27FC236}">
                    <a16:creationId xmlns:a16="http://schemas.microsoft.com/office/drawing/2014/main" id="{5BA98E6A-B9C9-B698-0ECF-B31555551378}"/>
                  </a:ext>
                </a:extLst>
              </p:cNvPr>
              <p:cNvSpPr>
                <a:spLocks noChangeShapeType="1"/>
              </p:cNvSpPr>
              <p:nvPr/>
            </p:nvSpPr>
            <p:spPr bwMode="auto">
              <a:xfrm flipV="1">
                <a:off x="4284663" y="3141663"/>
                <a:ext cx="2159000" cy="2159000"/>
              </a:xfrm>
              <a:prstGeom prst="line">
                <a:avLst/>
              </a:prstGeom>
              <a:noFill/>
              <a:ln w="9525">
                <a:solidFill>
                  <a:srgbClr val="008000"/>
                </a:solidFill>
                <a:round/>
                <a:headEnd/>
                <a:tailEnd type="oval" w="med" len="med"/>
              </a:ln>
              <a:effectLst/>
            </p:spPr>
            <p:txBody>
              <a:bodyPr/>
              <a:lstStyle/>
              <a:p>
                <a:endParaRPr lang="en-GB"/>
              </a:p>
            </p:txBody>
          </p:sp>
          <p:sp>
            <p:nvSpPr>
              <p:cNvPr id="29" name="Line 52">
                <a:extLst>
                  <a:ext uri="{FF2B5EF4-FFF2-40B4-BE49-F238E27FC236}">
                    <a16:creationId xmlns:a16="http://schemas.microsoft.com/office/drawing/2014/main" id="{D061D7C7-F487-4F0D-0D6F-20DC82DD65FF}"/>
                  </a:ext>
                </a:extLst>
              </p:cNvPr>
              <p:cNvSpPr>
                <a:spLocks noChangeShapeType="1"/>
              </p:cNvSpPr>
              <p:nvPr/>
            </p:nvSpPr>
            <p:spPr bwMode="auto">
              <a:xfrm flipV="1">
                <a:off x="4284663" y="2420938"/>
                <a:ext cx="0" cy="2879725"/>
              </a:xfrm>
              <a:prstGeom prst="line">
                <a:avLst/>
              </a:prstGeom>
              <a:noFill/>
              <a:ln w="9525">
                <a:solidFill>
                  <a:srgbClr val="339966"/>
                </a:solidFill>
                <a:round/>
                <a:headEnd/>
                <a:tailEnd type="triangle" w="med" len="med"/>
              </a:ln>
              <a:effectLst/>
            </p:spPr>
            <p:txBody>
              <a:bodyPr/>
              <a:lstStyle/>
              <a:p>
                <a:endParaRPr lang="en-GB"/>
              </a:p>
            </p:txBody>
          </p:sp>
          <p:graphicFrame>
            <p:nvGraphicFramePr>
              <p:cNvPr id="30" name="Object 53">
                <a:extLst>
                  <a:ext uri="{FF2B5EF4-FFF2-40B4-BE49-F238E27FC236}">
                    <a16:creationId xmlns:a16="http://schemas.microsoft.com/office/drawing/2014/main" id="{101B62D5-1C77-210D-0433-CF601A0EF848}"/>
                  </a:ext>
                </a:extLst>
              </p:cNvPr>
              <p:cNvGraphicFramePr>
                <a:graphicFrameLocks noChangeAspect="1"/>
              </p:cNvGraphicFramePr>
              <p:nvPr>
                <p:extLst>
                  <p:ext uri="{D42A27DB-BD31-4B8C-83A1-F6EECF244321}">
                    <p14:modId xmlns:p14="http://schemas.microsoft.com/office/powerpoint/2010/main" val="1790045527"/>
                  </p:ext>
                </p:extLst>
              </p:nvPr>
            </p:nvGraphicFramePr>
            <p:xfrm>
              <a:off x="3492500" y="1989138"/>
              <a:ext cx="1952625" cy="509588"/>
            </p:xfrm>
            <a:graphic>
              <a:graphicData uri="http://schemas.openxmlformats.org/presentationml/2006/ole">
                <mc:AlternateContent xmlns:mc="http://schemas.openxmlformats.org/markup-compatibility/2006">
                  <mc:Choice xmlns:v="urn:schemas-microsoft-com:vml" Requires="v">
                    <p:oleObj name="Equation" r:id="rId10" imgW="1168200" imgH="304560" progId="Equation.DSMT4">
                      <p:embed/>
                    </p:oleObj>
                  </mc:Choice>
                  <mc:Fallback>
                    <p:oleObj name="Equation" r:id="rId10" imgW="1168200" imgH="304560" progId="Equation.DSMT4">
                      <p:embed/>
                      <p:pic>
                        <p:nvPicPr>
                          <p:cNvPr id="51" name="Object 53">
                            <a:extLst>
                              <a:ext uri="{FF2B5EF4-FFF2-40B4-BE49-F238E27FC236}">
                                <a16:creationId xmlns:a16="http://schemas.microsoft.com/office/drawing/2014/main" id="{2DAD40C4-EA70-2B43-9729-82AE2D30C1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92500" y="1989138"/>
                            <a:ext cx="1952625" cy="50958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pSp>
        <p:grpSp>
          <p:nvGrpSpPr>
            <p:cNvPr id="14" name="Group 13">
              <a:extLst>
                <a:ext uri="{FF2B5EF4-FFF2-40B4-BE49-F238E27FC236}">
                  <a16:creationId xmlns:a16="http://schemas.microsoft.com/office/drawing/2014/main" id="{77D1B08B-5D92-FB9A-4B88-90C61A7C897C}"/>
                </a:ext>
              </a:extLst>
            </p:cNvPr>
            <p:cNvGrpSpPr/>
            <p:nvPr/>
          </p:nvGrpSpPr>
          <p:grpSpPr>
            <a:xfrm>
              <a:off x="971550" y="2060575"/>
              <a:ext cx="2808288" cy="1439863"/>
              <a:chOff x="971550" y="2060575"/>
              <a:chExt cx="2808288" cy="1439863"/>
            </a:xfrm>
          </p:grpSpPr>
          <p:sp>
            <p:nvSpPr>
              <p:cNvPr id="23" name="Line 55">
                <a:extLst>
                  <a:ext uri="{FF2B5EF4-FFF2-40B4-BE49-F238E27FC236}">
                    <a16:creationId xmlns:a16="http://schemas.microsoft.com/office/drawing/2014/main" id="{6E611404-C552-44D7-ECFB-41F340D2C3E1}"/>
                  </a:ext>
                </a:extLst>
              </p:cNvPr>
              <p:cNvSpPr>
                <a:spLocks noChangeShapeType="1"/>
              </p:cNvSpPr>
              <p:nvPr/>
            </p:nvSpPr>
            <p:spPr bwMode="auto">
              <a:xfrm>
                <a:off x="1403350" y="2997200"/>
                <a:ext cx="647700" cy="503238"/>
              </a:xfrm>
              <a:prstGeom prst="line">
                <a:avLst/>
              </a:prstGeom>
              <a:noFill/>
              <a:ln w="9525">
                <a:solidFill>
                  <a:schemeClr val="tx1"/>
                </a:solidFill>
                <a:round/>
                <a:headEnd/>
                <a:tailEnd type="triangle" w="med" len="med"/>
              </a:ln>
              <a:effectLst/>
            </p:spPr>
            <p:txBody>
              <a:bodyPr/>
              <a:lstStyle/>
              <a:p>
                <a:endParaRPr lang="en-GB"/>
              </a:p>
            </p:txBody>
          </p:sp>
          <p:sp>
            <p:nvSpPr>
              <p:cNvPr id="24" name="Line 56">
                <a:extLst>
                  <a:ext uri="{FF2B5EF4-FFF2-40B4-BE49-F238E27FC236}">
                    <a16:creationId xmlns:a16="http://schemas.microsoft.com/office/drawing/2014/main" id="{0204E746-D369-59A6-F4A5-8FF6BF1274BD}"/>
                  </a:ext>
                </a:extLst>
              </p:cNvPr>
              <p:cNvSpPr>
                <a:spLocks noChangeShapeType="1"/>
              </p:cNvSpPr>
              <p:nvPr/>
            </p:nvSpPr>
            <p:spPr bwMode="auto">
              <a:xfrm>
                <a:off x="971550" y="3284538"/>
                <a:ext cx="720725" cy="144463"/>
              </a:xfrm>
              <a:prstGeom prst="line">
                <a:avLst/>
              </a:prstGeom>
              <a:noFill/>
              <a:ln w="9525">
                <a:solidFill>
                  <a:schemeClr val="tx1"/>
                </a:solidFill>
                <a:round/>
                <a:headEnd/>
                <a:tailEnd type="triangle" w="med" len="med"/>
              </a:ln>
              <a:effectLst/>
            </p:spPr>
            <p:txBody>
              <a:bodyPr/>
              <a:lstStyle/>
              <a:p>
                <a:endParaRPr lang="en-GB"/>
              </a:p>
            </p:txBody>
          </p:sp>
          <p:graphicFrame>
            <p:nvGraphicFramePr>
              <p:cNvPr id="25" name="Object 59">
                <a:extLst>
                  <a:ext uri="{FF2B5EF4-FFF2-40B4-BE49-F238E27FC236}">
                    <a16:creationId xmlns:a16="http://schemas.microsoft.com/office/drawing/2014/main" id="{52ED7275-FDC5-1553-6613-5010F2578802}"/>
                  </a:ext>
                </a:extLst>
              </p:cNvPr>
              <p:cNvGraphicFramePr>
                <a:graphicFrameLocks noChangeAspect="1"/>
              </p:cNvGraphicFramePr>
              <p:nvPr>
                <p:extLst>
                  <p:ext uri="{D42A27DB-BD31-4B8C-83A1-F6EECF244321}">
                    <p14:modId xmlns:p14="http://schemas.microsoft.com/office/powerpoint/2010/main" val="2275773291"/>
                  </p:ext>
                </p:extLst>
              </p:nvPr>
            </p:nvGraphicFramePr>
            <p:xfrm>
              <a:off x="2051050" y="2060575"/>
              <a:ext cx="914400" cy="482600"/>
            </p:xfrm>
            <a:graphic>
              <a:graphicData uri="http://schemas.openxmlformats.org/presentationml/2006/ole">
                <mc:AlternateContent xmlns:mc="http://schemas.openxmlformats.org/markup-compatibility/2006">
                  <mc:Choice xmlns:v="urn:schemas-microsoft-com:vml" Requires="v">
                    <p:oleObj name="Equation" r:id="rId12" imgW="914400" imgH="482400" progId="Equation.DSMT4">
                      <p:embed/>
                    </p:oleObj>
                  </mc:Choice>
                  <mc:Fallback>
                    <p:oleObj name="Equation" r:id="rId12" imgW="914400" imgH="482400" progId="Equation.DSMT4">
                      <p:embed/>
                      <p:pic>
                        <p:nvPicPr>
                          <p:cNvPr id="55" name="Object 59">
                            <a:extLst>
                              <a:ext uri="{FF2B5EF4-FFF2-40B4-BE49-F238E27FC236}">
                                <a16:creationId xmlns:a16="http://schemas.microsoft.com/office/drawing/2014/main" id="{8F7418C9-6F8A-D446-9719-42DD313A02B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51050" y="2060575"/>
                            <a:ext cx="914400" cy="4826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26" name="Line 60">
                <a:extLst>
                  <a:ext uri="{FF2B5EF4-FFF2-40B4-BE49-F238E27FC236}">
                    <a16:creationId xmlns:a16="http://schemas.microsoft.com/office/drawing/2014/main" id="{F0525EF0-0246-62BF-BD61-E368648F29D5}"/>
                  </a:ext>
                </a:extLst>
              </p:cNvPr>
              <p:cNvSpPr>
                <a:spLocks noChangeShapeType="1"/>
              </p:cNvSpPr>
              <p:nvPr/>
            </p:nvSpPr>
            <p:spPr bwMode="auto">
              <a:xfrm>
                <a:off x="1835150" y="2492375"/>
                <a:ext cx="504825" cy="576263"/>
              </a:xfrm>
              <a:prstGeom prst="line">
                <a:avLst/>
              </a:prstGeom>
              <a:noFill/>
              <a:ln w="9525">
                <a:solidFill>
                  <a:schemeClr val="tx1"/>
                </a:solidFill>
                <a:round/>
                <a:headEnd/>
                <a:tailEnd type="triangle" w="med" len="med"/>
              </a:ln>
              <a:effectLst/>
            </p:spPr>
            <p:txBody>
              <a:bodyPr/>
              <a:lstStyle/>
              <a:p>
                <a:endParaRPr lang="en-GB"/>
              </a:p>
            </p:txBody>
          </p:sp>
          <p:sp>
            <p:nvSpPr>
              <p:cNvPr id="27" name="Text Box 61">
                <a:extLst>
                  <a:ext uri="{FF2B5EF4-FFF2-40B4-BE49-F238E27FC236}">
                    <a16:creationId xmlns:a16="http://schemas.microsoft.com/office/drawing/2014/main" id="{452F62BF-2946-F0B3-D39A-080FE2E444D7}"/>
                  </a:ext>
                </a:extLst>
              </p:cNvPr>
              <p:cNvSpPr txBox="1">
                <a:spLocks noChangeArrowheads="1"/>
              </p:cNvSpPr>
              <p:nvPr/>
            </p:nvSpPr>
            <p:spPr bwMode="auto">
              <a:xfrm>
                <a:off x="1979613" y="2492375"/>
                <a:ext cx="1800225" cy="274638"/>
              </a:xfrm>
              <a:prstGeom prst="rect">
                <a:avLst/>
              </a:prstGeom>
              <a:noFill/>
              <a:ln w="9525">
                <a:noFill/>
                <a:miter lim="800000"/>
                <a:headEnd/>
                <a:tailEnd/>
              </a:ln>
              <a:effectLst/>
            </p:spPr>
            <p:txBody>
              <a:bodyPr>
                <a:spAutoFit/>
              </a:bodyPr>
              <a:lstStyle/>
              <a:p>
                <a:pPr algn="l">
                  <a:spcBef>
                    <a:spcPct val="50000"/>
                  </a:spcBef>
                </a:pPr>
                <a:r>
                  <a:rPr lang="en-GB" sz="1200" dirty="0">
                    <a:solidFill>
                      <a:srgbClr val="000000"/>
                    </a:solidFill>
                    <a:cs typeface="Arial" charset="0"/>
                  </a:rPr>
                  <a:t>Energy, Intensity</a:t>
                </a:r>
                <a:endParaRPr lang="en-US" sz="1200" dirty="0">
                  <a:solidFill>
                    <a:srgbClr val="000000"/>
                  </a:solidFill>
                  <a:cs typeface="Arial" charset="0"/>
                </a:endParaRPr>
              </a:p>
            </p:txBody>
          </p:sp>
        </p:grpSp>
        <p:grpSp>
          <p:nvGrpSpPr>
            <p:cNvPr id="15" name="Group 14">
              <a:extLst>
                <a:ext uri="{FF2B5EF4-FFF2-40B4-BE49-F238E27FC236}">
                  <a16:creationId xmlns:a16="http://schemas.microsoft.com/office/drawing/2014/main" id="{453DE08D-641F-5B97-5F83-9BDEA8A99490}"/>
                </a:ext>
              </a:extLst>
            </p:cNvPr>
            <p:cNvGrpSpPr/>
            <p:nvPr/>
          </p:nvGrpSpPr>
          <p:grpSpPr>
            <a:xfrm>
              <a:off x="468313" y="1289050"/>
              <a:ext cx="2222500" cy="2595563"/>
              <a:chOff x="468313" y="1289050"/>
              <a:chExt cx="2222500" cy="2595563"/>
            </a:xfrm>
          </p:grpSpPr>
          <p:sp>
            <p:nvSpPr>
              <p:cNvPr id="16" name="Line 5">
                <a:extLst>
                  <a:ext uri="{FF2B5EF4-FFF2-40B4-BE49-F238E27FC236}">
                    <a16:creationId xmlns:a16="http://schemas.microsoft.com/office/drawing/2014/main" id="{98BED5F1-36D1-BC29-744E-005D986CC30E}"/>
                  </a:ext>
                </a:extLst>
              </p:cNvPr>
              <p:cNvSpPr>
                <a:spLocks noChangeShapeType="1"/>
              </p:cNvSpPr>
              <p:nvPr/>
            </p:nvSpPr>
            <p:spPr bwMode="auto">
              <a:xfrm flipV="1">
                <a:off x="1403351" y="1557338"/>
                <a:ext cx="1008063" cy="1295400"/>
              </a:xfrm>
              <a:prstGeom prst="line">
                <a:avLst/>
              </a:prstGeom>
              <a:noFill/>
              <a:ln w="9525">
                <a:solidFill>
                  <a:srgbClr val="FF0000"/>
                </a:solidFill>
                <a:round/>
                <a:headEnd/>
                <a:tailEnd type="triangle" w="med" len="med"/>
              </a:ln>
              <a:effectLst/>
            </p:spPr>
            <p:txBody>
              <a:bodyPr/>
              <a:lstStyle/>
              <a:p>
                <a:endParaRPr lang="en-GB"/>
              </a:p>
            </p:txBody>
          </p:sp>
          <p:sp>
            <p:nvSpPr>
              <p:cNvPr id="17" name="Text Box 39">
                <a:extLst>
                  <a:ext uri="{FF2B5EF4-FFF2-40B4-BE49-F238E27FC236}">
                    <a16:creationId xmlns:a16="http://schemas.microsoft.com/office/drawing/2014/main" id="{A6EBBDFE-EC6D-0EE9-41C0-B2274DDF2D4E}"/>
                  </a:ext>
                </a:extLst>
              </p:cNvPr>
              <p:cNvSpPr txBox="1">
                <a:spLocks noChangeArrowheads="1"/>
              </p:cNvSpPr>
              <p:nvPr/>
            </p:nvSpPr>
            <p:spPr bwMode="auto">
              <a:xfrm>
                <a:off x="468313" y="2565400"/>
                <a:ext cx="298450" cy="366713"/>
              </a:xfrm>
              <a:prstGeom prst="rect">
                <a:avLst/>
              </a:prstGeom>
              <a:noFill/>
              <a:ln w="9525">
                <a:noFill/>
                <a:miter lim="800000"/>
                <a:headEnd/>
                <a:tailEnd/>
              </a:ln>
              <a:effectLst/>
            </p:spPr>
            <p:txBody>
              <a:bodyPr wrap="none">
                <a:spAutoFit/>
              </a:bodyPr>
              <a:lstStyle/>
              <a:p>
                <a:pPr algn="l"/>
                <a:r>
                  <a:rPr lang="en-GB">
                    <a:solidFill>
                      <a:srgbClr val="000000"/>
                    </a:solidFill>
                    <a:cs typeface="Arial" charset="0"/>
                  </a:rPr>
                  <a:t>x</a:t>
                </a:r>
                <a:endParaRPr lang="en-US">
                  <a:solidFill>
                    <a:srgbClr val="000000"/>
                  </a:solidFill>
                  <a:cs typeface="Arial" charset="0"/>
                </a:endParaRPr>
              </a:p>
            </p:txBody>
          </p:sp>
          <p:sp>
            <p:nvSpPr>
              <p:cNvPr id="18" name="Freeform 2">
                <a:extLst>
                  <a:ext uri="{FF2B5EF4-FFF2-40B4-BE49-F238E27FC236}">
                    <a16:creationId xmlns:a16="http://schemas.microsoft.com/office/drawing/2014/main" id="{84979987-6B7F-D91D-E174-19E516F0F437}"/>
                  </a:ext>
                </a:extLst>
              </p:cNvPr>
              <p:cNvSpPr>
                <a:spLocks/>
              </p:cNvSpPr>
              <p:nvPr/>
            </p:nvSpPr>
            <p:spPr bwMode="auto">
              <a:xfrm>
                <a:off x="647701" y="1773237"/>
                <a:ext cx="1763714" cy="2111376"/>
              </a:xfrm>
              <a:custGeom>
                <a:avLst/>
                <a:gdLst/>
                <a:ahLst/>
                <a:cxnLst>
                  <a:cxn ang="0">
                    <a:pos x="68" y="846"/>
                  </a:cxn>
                  <a:cxn ang="0">
                    <a:pos x="340" y="393"/>
                  </a:cxn>
                  <a:cxn ang="0">
                    <a:pos x="385" y="302"/>
                  </a:cxn>
                  <a:cxn ang="0">
                    <a:pos x="748" y="211"/>
                  </a:cxn>
                  <a:cxn ang="0">
                    <a:pos x="794" y="30"/>
                  </a:cxn>
                  <a:cxn ang="0">
                    <a:pos x="1157" y="30"/>
                  </a:cxn>
                  <a:cxn ang="0">
                    <a:pos x="1157" y="166"/>
                  </a:cxn>
                  <a:cxn ang="0">
                    <a:pos x="1066" y="348"/>
                  </a:cxn>
                  <a:cxn ang="0">
                    <a:pos x="930" y="620"/>
                  </a:cxn>
                  <a:cxn ang="0">
                    <a:pos x="748" y="846"/>
                  </a:cxn>
                  <a:cxn ang="0">
                    <a:pos x="476" y="1209"/>
                  </a:cxn>
                  <a:cxn ang="0">
                    <a:pos x="68" y="1436"/>
                  </a:cxn>
                  <a:cxn ang="0">
                    <a:pos x="68" y="1119"/>
                  </a:cxn>
                  <a:cxn ang="0">
                    <a:pos x="23" y="892"/>
                  </a:cxn>
                  <a:cxn ang="0">
                    <a:pos x="68" y="846"/>
                  </a:cxn>
                </a:cxnLst>
                <a:rect l="0" t="0" r="r" b="b"/>
                <a:pathLst>
                  <a:path w="1218" h="1451">
                    <a:moveTo>
                      <a:pt x="68" y="846"/>
                    </a:moveTo>
                    <a:cubicBezTo>
                      <a:pt x="121" y="763"/>
                      <a:pt x="287" y="484"/>
                      <a:pt x="340" y="393"/>
                    </a:cubicBezTo>
                    <a:cubicBezTo>
                      <a:pt x="393" y="302"/>
                      <a:pt x="317" y="332"/>
                      <a:pt x="385" y="302"/>
                    </a:cubicBezTo>
                    <a:cubicBezTo>
                      <a:pt x="453" y="272"/>
                      <a:pt x="680" y="256"/>
                      <a:pt x="748" y="211"/>
                    </a:cubicBezTo>
                    <a:cubicBezTo>
                      <a:pt x="816" y="166"/>
                      <a:pt x="726" y="60"/>
                      <a:pt x="794" y="30"/>
                    </a:cubicBezTo>
                    <a:cubicBezTo>
                      <a:pt x="862" y="0"/>
                      <a:pt x="1096" y="7"/>
                      <a:pt x="1157" y="30"/>
                    </a:cubicBezTo>
                    <a:cubicBezTo>
                      <a:pt x="1218" y="53"/>
                      <a:pt x="1172" y="113"/>
                      <a:pt x="1157" y="166"/>
                    </a:cubicBezTo>
                    <a:cubicBezTo>
                      <a:pt x="1142" y="219"/>
                      <a:pt x="1104" y="273"/>
                      <a:pt x="1066" y="348"/>
                    </a:cubicBezTo>
                    <a:cubicBezTo>
                      <a:pt x="1028" y="423"/>
                      <a:pt x="983" y="537"/>
                      <a:pt x="930" y="620"/>
                    </a:cubicBezTo>
                    <a:cubicBezTo>
                      <a:pt x="877" y="703"/>
                      <a:pt x="824" y="748"/>
                      <a:pt x="748" y="846"/>
                    </a:cubicBezTo>
                    <a:cubicBezTo>
                      <a:pt x="672" y="944"/>
                      <a:pt x="589" y="1111"/>
                      <a:pt x="476" y="1209"/>
                    </a:cubicBezTo>
                    <a:cubicBezTo>
                      <a:pt x="363" y="1307"/>
                      <a:pt x="136" y="1451"/>
                      <a:pt x="68" y="1436"/>
                    </a:cubicBezTo>
                    <a:cubicBezTo>
                      <a:pt x="0" y="1421"/>
                      <a:pt x="76" y="1210"/>
                      <a:pt x="68" y="1119"/>
                    </a:cubicBezTo>
                    <a:cubicBezTo>
                      <a:pt x="60" y="1028"/>
                      <a:pt x="23" y="937"/>
                      <a:pt x="23" y="892"/>
                    </a:cubicBezTo>
                    <a:cubicBezTo>
                      <a:pt x="23" y="847"/>
                      <a:pt x="15" y="929"/>
                      <a:pt x="68" y="846"/>
                    </a:cubicBezTo>
                    <a:close/>
                  </a:path>
                </a:pathLst>
              </a:custGeom>
              <a:solidFill>
                <a:schemeClr val="accent1">
                  <a:alpha val="49001"/>
                </a:schemeClr>
              </a:solidFill>
              <a:ln w="9525">
                <a:noFill/>
                <a:round/>
                <a:headEnd/>
                <a:tailEnd/>
              </a:ln>
              <a:effectLst/>
            </p:spPr>
            <p:txBody>
              <a:bodyPr/>
              <a:lstStyle/>
              <a:p>
                <a:endParaRPr lang="en-GB"/>
              </a:p>
            </p:txBody>
          </p:sp>
          <p:sp>
            <p:nvSpPr>
              <p:cNvPr id="19" name="Line 6">
                <a:extLst>
                  <a:ext uri="{FF2B5EF4-FFF2-40B4-BE49-F238E27FC236}">
                    <a16:creationId xmlns:a16="http://schemas.microsoft.com/office/drawing/2014/main" id="{E559772B-0A52-3366-FEFF-FBA6415C7C9A}"/>
                  </a:ext>
                </a:extLst>
              </p:cNvPr>
              <p:cNvSpPr>
                <a:spLocks noChangeShapeType="1"/>
              </p:cNvSpPr>
              <p:nvPr/>
            </p:nvSpPr>
            <p:spPr bwMode="auto">
              <a:xfrm>
                <a:off x="1403351" y="2852738"/>
                <a:ext cx="720725" cy="504825"/>
              </a:xfrm>
              <a:prstGeom prst="line">
                <a:avLst/>
              </a:prstGeom>
              <a:noFill/>
              <a:ln w="9525">
                <a:solidFill>
                  <a:srgbClr val="FF0000"/>
                </a:solidFill>
                <a:round/>
                <a:headEnd/>
                <a:tailEnd type="triangle" w="med" len="med"/>
              </a:ln>
              <a:effectLst/>
            </p:spPr>
            <p:txBody>
              <a:bodyPr/>
              <a:lstStyle/>
              <a:p>
                <a:endParaRPr lang="en-GB"/>
              </a:p>
            </p:txBody>
          </p:sp>
          <p:sp>
            <p:nvSpPr>
              <p:cNvPr id="20" name="Line 7">
                <a:extLst>
                  <a:ext uri="{FF2B5EF4-FFF2-40B4-BE49-F238E27FC236}">
                    <a16:creationId xmlns:a16="http://schemas.microsoft.com/office/drawing/2014/main" id="{CB76CACB-AB04-D455-23CB-58AAC8659E19}"/>
                  </a:ext>
                </a:extLst>
              </p:cNvPr>
              <p:cNvSpPr>
                <a:spLocks noChangeShapeType="1"/>
              </p:cNvSpPr>
              <p:nvPr/>
            </p:nvSpPr>
            <p:spPr bwMode="auto">
              <a:xfrm flipH="1">
                <a:off x="684213" y="2852738"/>
                <a:ext cx="719138" cy="71438"/>
              </a:xfrm>
              <a:prstGeom prst="line">
                <a:avLst/>
              </a:prstGeom>
              <a:noFill/>
              <a:ln w="9525">
                <a:solidFill>
                  <a:srgbClr val="FF0000"/>
                </a:solidFill>
                <a:round/>
                <a:headEnd/>
                <a:tailEnd type="triangle" w="med" len="med"/>
              </a:ln>
              <a:effectLst/>
            </p:spPr>
            <p:txBody>
              <a:bodyPr/>
              <a:lstStyle/>
              <a:p>
                <a:endParaRPr lang="en-GB"/>
              </a:p>
            </p:txBody>
          </p:sp>
          <p:sp>
            <p:nvSpPr>
              <p:cNvPr id="21" name="Text Box 38">
                <a:extLst>
                  <a:ext uri="{FF2B5EF4-FFF2-40B4-BE49-F238E27FC236}">
                    <a16:creationId xmlns:a16="http://schemas.microsoft.com/office/drawing/2014/main" id="{3D855540-E438-92DE-CB7A-8F72A5AA76CC}"/>
                  </a:ext>
                </a:extLst>
              </p:cNvPr>
              <p:cNvSpPr txBox="1">
                <a:spLocks noChangeArrowheads="1"/>
              </p:cNvSpPr>
              <p:nvPr/>
            </p:nvSpPr>
            <p:spPr bwMode="auto">
              <a:xfrm>
                <a:off x="2392363" y="1289050"/>
                <a:ext cx="298450" cy="366713"/>
              </a:xfrm>
              <a:prstGeom prst="rect">
                <a:avLst/>
              </a:prstGeom>
              <a:noFill/>
              <a:ln w="9525">
                <a:noFill/>
                <a:miter lim="800000"/>
                <a:headEnd/>
                <a:tailEnd/>
              </a:ln>
              <a:effectLst/>
            </p:spPr>
            <p:txBody>
              <a:bodyPr wrap="none">
                <a:spAutoFit/>
              </a:bodyPr>
              <a:lstStyle/>
              <a:p>
                <a:pPr algn="l"/>
                <a:r>
                  <a:rPr lang="en-GB">
                    <a:solidFill>
                      <a:srgbClr val="000000"/>
                    </a:solidFill>
                    <a:cs typeface="Arial" charset="0"/>
                  </a:rPr>
                  <a:t>z</a:t>
                </a:r>
                <a:endParaRPr lang="en-US">
                  <a:solidFill>
                    <a:srgbClr val="000000"/>
                  </a:solidFill>
                  <a:cs typeface="Arial" charset="0"/>
                </a:endParaRPr>
              </a:p>
            </p:txBody>
          </p:sp>
          <p:sp>
            <p:nvSpPr>
              <p:cNvPr id="22" name="Text Box 38">
                <a:extLst>
                  <a:ext uri="{FF2B5EF4-FFF2-40B4-BE49-F238E27FC236}">
                    <a16:creationId xmlns:a16="http://schemas.microsoft.com/office/drawing/2014/main" id="{5282608E-F8A6-8120-2F03-DF36E90D70DE}"/>
                  </a:ext>
                </a:extLst>
              </p:cNvPr>
              <p:cNvSpPr txBox="1">
                <a:spLocks noChangeArrowheads="1"/>
              </p:cNvSpPr>
              <p:nvPr/>
            </p:nvSpPr>
            <p:spPr bwMode="auto">
              <a:xfrm>
                <a:off x="1786110" y="2776306"/>
                <a:ext cx="298450" cy="366713"/>
              </a:xfrm>
              <a:prstGeom prst="rect">
                <a:avLst/>
              </a:prstGeom>
              <a:noFill/>
              <a:ln w="9525">
                <a:noFill/>
                <a:miter lim="800000"/>
                <a:headEnd/>
                <a:tailEnd/>
              </a:ln>
              <a:effectLst/>
            </p:spPr>
            <p:txBody>
              <a:bodyPr wrap="none">
                <a:spAutoFit/>
              </a:bodyPr>
              <a:lstStyle/>
              <a:p>
                <a:pPr algn="l"/>
                <a:r>
                  <a:rPr lang="en-GB" dirty="0">
                    <a:solidFill>
                      <a:srgbClr val="000000"/>
                    </a:solidFill>
                    <a:cs typeface="Arial" charset="0"/>
                  </a:rPr>
                  <a:t>y</a:t>
                </a:r>
                <a:endParaRPr lang="en-US" dirty="0">
                  <a:solidFill>
                    <a:srgbClr val="000000"/>
                  </a:solidFill>
                  <a:cs typeface="Arial" charset="0"/>
                </a:endParaRPr>
              </a:p>
            </p:txBody>
          </p:sp>
        </p:grpSp>
      </p:grpSp>
    </p:spTree>
    <p:extLst>
      <p:ext uri="{BB962C8B-B14F-4D97-AF65-F5344CB8AC3E}">
        <p14:creationId xmlns:p14="http://schemas.microsoft.com/office/powerpoint/2010/main" val="672941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Birth of Shadow (~1980)</a:t>
            </a:r>
            <a:endParaRPr sz="2400" dirty="0"/>
          </a:p>
        </p:txBody>
      </p:sp>
      <p:sp>
        <p:nvSpPr>
          <p:cNvPr id="10" name="Rectangle 7">
            <a:extLst>
              <a:ext uri="{FF2B5EF4-FFF2-40B4-BE49-F238E27FC236}">
                <a16:creationId xmlns:a16="http://schemas.microsoft.com/office/drawing/2014/main" id="{325AF762-0690-17BB-B760-7D9E1FA6FD59}"/>
              </a:ext>
            </a:extLst>
          </p:cNvPr>
          <p:cNvSpPr>
            <a:spLocks noGrp="1" noChangeArrowheads="1"/>
          </p:cNvSpPr>
          <p:nvPr>
            <p:ph type="body" sz="half" idx="1"/>
          </p:nvPr>
        </p:nvSpPr>
        <p:spPr>
          <a:xfrm>
            <a:off x="0" y="617537"/>
            <a:ext cx="4038600" cy="4525963"/>
          </a:xfrm>
        </p:spPr>
        <p:txBody>
          <a:bodyPr/>
          <a:lstStyle/>
          <a:p>
            <a:pPr>
              <a:lnSpc>
                <a:spcPct val="80000"/>
              </a:lnSpc>
              <a:buFont typeface="Wingdings" pitchFamily="2" charset="2"/>
              <a:buChar char="§"/>
            </a:pPr>
            <a:r>
              <a:rPr lang="en-US" sz="1400" dirty="0">
                <a:solidFill>
                  <a:schemeClr val="accent1">
                    <a:lumMod val="75000"/>
                  </a:schemeClr>
                </a:solidFill>
              </a:rPr>
              <a:t>Scientific motivation: </a:t>
            </a:r>
            <a:br>
              <a:rPr lang="en-US" sz="1400" dirty="0">
                <a:solidFill>
                  <a:schemeClr val="accent1">
                    <a:lumMod val="75000"/>
                  </a:schemeClr>
                </a:solidFill>
              </a:rPr>
            </a:br>
            <a:r>
              <a:rPr lang="en-US" sz="1400" dirty="0">
                <a:solidFill>
                  <a:schemeClr val="accent1">
                    <a:lumMod val="75000"/>
                  </a:schemeClr>
                </a:solidFill>
              </a:rPr>
              <a:t>Grating monochromator design, TGM, ERG, toroidal, spherical mirrors.</a:t>
            </a:r>
          </a:p>
          <a:p>
            <a:pPr>
              <a:lnSpc>
                <a:spcPct val="80000"/>
              </a:lnSpc>
              <a:buFont typeface="Wingdings" pitchFamily="2" charset="2"/>
              <a:buChar char="§"/>
            </a:pPr>
            <a:endParaRPr lang="en-US" sz="1400" dirty="0">
              <a:solidFill>
                <a:schemeClr val="accent1">
                  <a:lumMod val="75000"/>
                </a:schemeClr>
              </a:solidFill>
            </a:endParaRPr>
          </a:p>
          <a:p>
            <a:pPr>
              <a:lnSpc>
                <a:spcPct val="80000"/>
              </a:lnSpc>
              <a:buFont typeface="Wingdings" pitchFamily="2" charset="2"/>
              <a:buChar char="§"/>
            </a:pPr>
            <a:r>
              <a:rPr lang="en-US" sz="1400" dirty="0">
                <a:solidFill>
                  <a:schemeClr val="accent1">
                    <a:lumMod val="75000"/>
                  </a:schemeClr>
                </a:solidFill>
              </a:rPr>
              <a:t>Monte Carlo ray tracing program </a:t>
            </a:r>
            <a:r>
              <a:rPr lang="en-US" sz="1400" b="1" i="1" dirty="0">
                <a:solidFill>
                  <a:schemeClr val="accent1">
                    <a:lumMod val="75000"/>
                  </a:schemeClr>
                </a:solidFill>
              </a:rPr>
              <a:t>designed</a:t>
            </a:r>
            <a:r>
              <a:rPr lang="en-US" sz="1400" dirty="0">
                <a:solidFill>
                  <a:schemeClr val="accent1">
                    <a:lumMod val="75000"/>
                  </a:schemeClr>
                </a:solidFill>
              </a:rPr>
              <a:t> to simulate X-ray optical systems </a:t>
            </a:r>
          </a:p>
          <a:p>
            <a:pPr>
              <a:lnSpc>
                <a:spcPct val="80000"/>
              </a:lnSpc>
              <a:buFont typeface="Wingdings" pitchFamily="2" charset="2"/>
              <a:buChar char="§"/>
            </a:pPr>
            <a:endParaRPr lang="en-US" sz="1400" dirty="0">
              <a:solidFill>
                <a:schemeClr val="accent1">
                  <a:lumMod val="75000"/>
                </a:schemeClr>
              </a:solidFill>
            </a:endParaRPr>
          </a:p>
          <a:p>
            <a:pPr>
              <a:lnSpc>
                <a:spcPct val="80000"/>
              </a:lnSpc>
              <a:buFont typeface="Wingdings" pitchFamily="2" charset="2"/>
              <a:buChar char="§"/>
            </a:pPr>
            <a:r>
              <a:rPr lang="en-US" sz="1400" dirty="0">
                <a:solidFill>
                  <a:schemeClr val="accent1">
                    <a:lumMod val="75000"/>
                  </a:schemeClr>
                </a:solidFill>
              </a:rPr>
              <a:t>Requirements</a:t>
            </a:r>
          </a:p>
          <a:p>
            <a:pPr lvl="1">
              <a:lnSpc>
                <a:spcPct val="80000"/>
              </a:lnSpc>
              <a:buFont typeface="Arial" panose="020B0604020202020204" pitchFamily="34" charset="0"/>
              <a:buChar char="•"/>
            </a:pPr>
            <a:r>
              <a:rPr lang="en-US" sz="1200" dirty="0"/>
              <a:t>Accuracy and reliability</a:t>
            </a:r>
          </a:p>
          <a:p>
            <a:pPr lvl="1">
              <a:lnSpc>
                <a:spcPct val="80000"/>
              </a:lnSpc>
              <a:buFont typeface="Arial" panose="020B0604020202020204" pitchFamily="34" charset="0"/>
              <a:buChar char="•"/>
            </a:pPr>
            <a:r>
              <a:rPr lang="en-US" sz="1200" dirty="0"/>
              <a:t>Easy to use</a:t>
            </a:r>
          </a:p>
          <a:p>
            <a:pPr lvl="1">
              <a:lnSpc>
                <a:spcPct val="80000"/>
              </a:lnSpc>
              <a:buFont typeface="Arial" panose="020B0604020202020204" pitchFamily="34" charset="0"/>
              <a:buChar char="•"/>
            </a:pPr>
            <a:r>
              <a:rPr lang="en-US" sz="1200" dirty="0"/>
              <a:t>Flexibility</a:t>
            </a:r>
          </a:p>
          <a:p>
            <a:pPr lvl="1">
              <a:lnSpc>
                <a:spcPct val="80000"/>
              </a:lnSpc>
              <a:buFont typeface="Arial" panose="020B0604020202020204" pitchFamily="34" charset="0"/>
              <a:buChar char="•"/>
            </a:pPr>
            <a:r>
              <a:rPr lang="en-US" sz="1200" dirty="0"/>
              <a:t>Economy of computer resources</a:t>
            </a:r>
          </a:p>
          <a:p>
            <a:pPr lvl="1">
              <a:lnSpc>
                <a:spcPct val="80000"/>
              </a:lnSpc>
              <a:buFont typeface="Arial" panose="020B0604020202020204" pitchFamily="34" charset="0"/>
              <a:buChar char="•"/>
            </a:pPr>
            <a:r>
              <a:rPr lang="en-US" sz="1200" dirty="0"/>
              <a:t>VAX-11 Computers</a:t>
            </a:r>
          </a:p>
          <a:p>
            <a:pPr lvl="1">
              <a:lnSpc>
                <a:spcPct val="80000"/>
              </a:lnSpc>
            </a:pPr>
            <a:endParaRPr lang="en-US" sz="1200" dirty="0"/>
          </a:p>
          <a:p>
            <a:pPr>
              <a:lnSpc>
                <a:spcPct val="80000"/>
              </a:lnSpc>
              <a:buFont typeface="Wingdings" pitchFamily="2" charset="2"/>
              <a:buChar char="§"/>
            </a:pPr>
            <a:r>
              <a:rPr lang="en-US" sz="1400" dirty="0">
                <a:solidFill>
                  <a:schemeClr val="accent1">
                    <a:lumMod val="75000"/>
                  </a:schemeClr>
                </a:solidFill>
              </a:rPr>
              <a:t>Efficient MC approach</a:t>
            </a:r>
          </a:p>
          <a:p>
            <a:pPr lvl="1">
              <a:lnSpc>
                <a:spcPct val="80000"/>
              </a:lnSpc>
              <a:buFont typeface="Arial" panose="020B0604020202020204" pitchFamily="34" charset="0"/>
              <a:buChar char="•"/>
            </a:pPr>
            <a:r>
              <a:rPr lang="en-US" sz="1200" dirty="0"/>
              <a:t>Reduced number of rays</a:t>
            </a:r>
          </a:p>
          <a:p>
            <a:pPr lvl="1">
              <a:lnSpc>
                <a:spcPct val="80000"/>
              </a:lnSpc>
              <a:buFont typeface="Arial" panose="020B0604020202020204" pitchFamily="34" charset="0"/>
              <a:buChar char="•"/>
            </a:pPr>
            <a:r>
              <a:rPr lang="en-US" sz="1200" dirty="0"/>
              <a:t>Exact simulation of SR sources</a:t>
            </a:r>
          </a:p>
          <a:p>
            <a:pPr lvl="1">
              <a:lnSpc>
                <a:spcPct val="80000"/>
              </a:lnSpc>
              <a:buFont typeface="Arial" panose="020B0604020202020204" pitchFamily="34" charset="0"/>
              <a:buChar char="•"/>
            </a:pPr>
            <a:r>
              <a:rPr lang="en-US" sz="1200" dirty="0"/>
              <a:t>Vector calculus</a:t>
            </a:r>
          </a:p>
          <a:p>
            <a:pPr lvl="1">
              <a:lnSpc>
                <a:spcPct val="80000"/>
              </a:lnSpc>
              <a:buFont typeface="Arial" panose="020B0604020202020204" pitchFamily="34" charset="0"/>
              <a:buChar char="•"/>
            </a:pPr>
            <a:r>
              <a:rPr lang="en-US" sz="1200" dirty="0"/>
              <a:t>Modular</a:t>
            </a:r>
          </a:p>
          <a:p>
            <a:pPr lvl="1">
              <a:lnSpc>
                <a:spcPct val="80000"/>
              </a:lnSpc>
              <a:buFont typeface="Arial" panose="020B0604020202020204" pitchFamily="34" charset="0"/>
              <a:buChar char="•"/>
            </a:pPr>
            <a:r>
              <a:rPr lang="en-US" sz="1200" dirty="0"/>
              <a:t>User-interface</a:t>
            </a:r>
          </a:p>
          <a:p>
            <a:pPr lvl="1">
              <a:lnSpc>
                <a:spcPct val="80000"/>
              </a:lnSpc>
              <a:buFont typeface="Arial" panose="020B0604020202020204" pitchFamily="34" charset="0"/>
              <a:buChar char="•"/>
            </a:pPr>
            <a:r>
              <a:rPr lang="en-US" sz="1200" dirty="0"/>
              <a:t>Available to users</a:t>
            </a:r>
          </a:p>
          <a:p>
            <a:pPr lvl="1">
              <a:lnSpc>
                <a:spcPct val="80000"/>
              </a:lnSpc>
            </a:pPr>
            <a:endParaRPr lang="en-US" sz="1200" dirty="0"/>
          </a:p>
          <a:p>
            <a:pPr>
              <a:lnSpc>
                <a:spcPct val="80000"/>
              </a:lnSpc>
              <a:buFont typeface="Wingdings" pitchFamily="2" charset="2"/>
              <a:buChar char="§"/>
            </a:pPr>
            <a:r>
              <a:rPr lang="en-US" sz="1400" dirty="0">
                <a:solidFill>
                  <a:schemeClr val="accent1">
                    <a:lumMod val="75000"/>
                  </a:schemeClr>
                </a:solidFill>
              </a:rPr>
              <a:t>Two years development</a:t>
            </a:r>
          </a:p>
          <a:p>
            <a:pPr>
              <a:lnSpc>
                <a:spcPct val="80000"/>
              </a:lnSpc>
            </a:pPr>
            <a:endParaRPr lang="en-US" sz="1400" dirty="0"/>
          </a:p>
          <a:p>
            <a:pPr>
              <a:lnSpc>
                <a:spcPct val="80000"/>
              </a:lnSpc>
              <a:buFont typeface="Wingdings" pitchFamily="2" charset="2"/>
              <a:buChar char="§"/>
            </a:pPr>
            <a:r>
              <a:rPr lang="en-US" sz="1400" dirty="0">
                <a:solidFill>
                  <a:schemeClr val="accent1">
                    <a:lumMod val="75000"/>
                  </a:schemeClr>
                </a:solidFill>
              </a:rPr>
              <a:t>Fortran 77+VAX/VMS extensions</a:t>
            </a:r>
            <a:endParaRPr lang="fr-FR" sz="1400" dirty="0">
              <a:solidFill>
                <a:schemeClr val="accent1">
                  <a:lumMod val="75000"/>
                </a:schemeClr>
              </a:solidFill>
            </a:endParaRPr>
          </a:p>
        </p:txBody>
      </p:sp>
      <p:pic>
        <p:nvPicPr>
          <p:cNvPr id="11" name="Picture 6">
            <a:extLst>
              <a:ext uri="{FF2B5EF4-FFF2-40B4-BE49-F238E27FC236}">
                <a16:creationId xmlns:a16="http://schemas.microsoft.com/office/drawing/2014/main" id="{3119FCC1-88D6-260B-C853-871C6BA662FD}"/>
              </a:ext>
            </a:extLst>
          </p:cNvPr>
          <p:cNvPicPr>
            <a:picLocks noChangeAspect="1" noChangeArrowheads="1"/>
          </p:cNvPicPr>
          <p:nvPr/>
        </p:nvPicPr>
        <p:blipFill>
          <a:blip r:embed="rId3" cstate="print"/>
          <a:srcRect/>
          <a:stretch>
            <a:fillRect/>
          </a:stretch>
        </p:blipFill>
        <p:spPr>
          <a:xfrm rot="5400000">
            <a:off x="5159026" y="884723"/>
            <a:ext cx="2039038" cy="5186790"/>
          </a:xfrm>
          <a:prstGeom prst="rect">
            <a:avLst/>
          </a:prstGeom>
          <a:noFill/>
          <a:ln/>
        </p:spPr>
      </p:pic>
      <p:pic>
        <p:nvPicPr>
          <p:cNvPr id="12" name="Picture 11">
            <a:extLst>
              <a:ext uri="{FF2B5EF4-FFF2-40B4-BE49-F238E27FC236}">
                <a16:creationId xmlns:a16="http://schemas.microsoft.com/office/drawing/2014/main" id="{002914C2-3777-AA7C-3057-711E40384323}"/>
              </a:ext>
            </a:extLst>
          </p:cNvPr>
          <p:cNvPicPr>
            <a:picLocks noChangeAspect="1" noChangeArrowheads="1"/>
          </p:cNvPicPr>
          <p:nvPr/>
        </p:nvPicPr>
        <p:blipFill>
          <a:blip r:embed="rId4" cstate="print"/>
          <a:srcRect/>
          <a:stretch>
            <a:fillRect/>
          </a:stretch>
        </p:blipFill>
        <p:spPr>
          <a:xfrm rot="5400000">
            <a:off x="4998072" y="3101777"/>
            <a:ext cx="180306" cy="3006150"/>
          </a:xfrm>
          <a:prstGeom prst="rect">
            <a:avLst/>
          </a:prstGeom>
          <a:noFill/>
          <a:ln/>
        </p:spPr>
      </p:pic>
      <p:pic>
        <p:nvPicPr>
          <p:cNvPr id="13" name="Picture 8">
            <a:extLst>
              <a:ext uri="{FF2B5EF4-FFF2-40B4-BE49-F238E27FC236}">
                <a16:creationId xmlns:a16="http://schemas.microsoft.com/office/drawing/2014/main" id="{4AD44AC5-2DEE-748B-FD8D-E158A29A084F}"/>
              </a:ext>
            </a:extLst>
          </p:cNvPr>
          <p:cNvPicPr>
            <a:picLocks noChangeAspect="1" noChangeArrowheads="1"/>
          </p:cNvPicPr>
          <p:nvPr/>
        </p:nvPicPr>
        <p:blipFill>
          <a:blip r:embed="rId5" cstate="print"/>
          <a:srcRect/>
          <a:stretch>
            <a:fillRect/>
          </a:stretch>
        </p:blipFill>
        <p:spPr>
          <a:xfrm>
            <a:off x="4779389" y="180132"/>
            <a:ext cx="1498818" cy="2171244"/>
          </a:xfrm>
          <a:prstGeom prst="rect">
            <a:avLst/>
          </a:prstGeom>
          <a:noFill/>
          <a:ln/>
        </p:spPr>
      </p:pic>
      <p:sp>
        <p:nvSpPr>
          <p:cNvPr id="14" name="TextBox 13">
            <a:extLst>
              <a:ext uri="{FF2B5EF4-FFF2-40B4-BE49-F238E27FC236}">
                <a16:creationId xmlns:a16="http://schemas.microsoft.com/office/drawing/2014/main" id="{804A9F8C-D7DD-985D-56EC-51C0C7F3A5F0}"/>
              </a:ext>
            </a:extLst>
          </p:cNvPr>
          <p:cNvSpPr txBox="1"/>
          <p:nvPr/>
        </p:nvSpPr>
        <p:spPr>
          <a:xfrm>
            <a:off x="6711885" y="952107"/>
            <a:ext cx="1377300" cy="523220"/>
          </a:xfrm>
          <a:prstGeom prst="rect">
            <a:avLst/>
          </a:prstGeom>
          <a:noFill/>
        </p:spPr>
        <p:txBody>
          <a:bodyPr wrap="none" rtlCol="0">
            <a:spAutoFit/>
          </a:bodyPr>
          <a:lstStyle/>
          <a:p>
            <a:pPr algn="ctr"/>
            <a:r>
              <a:rPr lang="en-US" dirty="0"/>
              <a:t>Franco </a:t>
            </a:r>
            <a:r>
              <a:rPr lang="en-US" dirty="0" err="1"/>
              <a:t>Cerrina</a:t>
            </a:r>
            <a:endParaRPr lang="en-US" dirty="0"/>
          </a:p>
          <a:p>
            <a:pPr algn="ctr"/>
            <a:r>
              <a:rPr lang="en-US" dirty="0"/>
              <a:t>(♰2010)</a:t>
            </a:r>
          </a:p>
        </p:txBody>
      </p:sp>
    </p:spTree>
    <p:extLst>
      <p:ext uri="{BB962C8B-B14F-4D97-AF65-F5344CB8AC3E}">
        <p14:creationId xmlns:p14="http://schemas.microsoft.com/office/powerpoint/2010/main" val="711015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Shadow 3 (2010)</a:t>
            </a:r>
            <a:endParaRPr sz="2400" dirty="0"/>
          </a:p>
        </p:txBody>
      </p:sp>
      <p:pic>
        <p:nvPicPr>
          <p:cNvPr id="2" name="Picture 1">
            <a:extLst>
              <a:ext uri="{FF2B5EF4-FFF2-40B4-BE49-F238E27FC236}">
                <a16:creationId xmlns:a16="http://schemas.microsoft.com/office/drawing/2014/main" id="{2904C448-D7B3-9913-B1F4-BF1E6A42E1E8}"/>
              </a:ext>
            </a:extLst>
          </p:cNvPr>
          <p:cNvPicPr>
            <a:picLocks noChangeAspect="1"/>
          </p:cNvPicPr>
          <p:nvPr/>
        </p:nvPicPr>
        <p:blipFill rotWithShape="1">
          <a:blip r:embed="rId3"/>
          <a:srcRect l="6210" r="53764" b="25998"/>
          <a:stretch/>
        </p:blipFill>
        <p:spPr>
          <a:xfrm>
            <a:off x="6615495" y="556214"/>
            <a:ext cx="1833557" cy="2255847"/>
          </a:xfrm>
          <a:prstGeom prst="rect">
            <a:avLst/>
          </a:prstGeom>
        </p:spPr>
      </p:pic>
      <p:pic>
        <p:nvPicPr>
          <p:cNvPr id="4" name="Picture 3">
            <a:extLst>
              <a:ext uri="{FF2B5EF4-FFF2-40B4-BE49-F238E27FC236}">
                <a16:creationId xmlns:a16="http://schemas.microsoft.com/office/drawing/2014/main" id="{110D9D78-331B-C7F2-7657-85CC0B2960FE}"/>
              </a:ext>
            </a:extLst>
          </p:cNvPr>
          <p:cNvPicPr>
            <a:picLocks noChangeAspect="1"/>
          </p:cNvPicPr>
          <p:nvPr/>
        </p:nvPicPr>
        <p:blipFill>
          <a:blip r:embed="rId4"/>
          <a:stretch>
            <a:fillRect/>
          </a:stretch>
        </p:blipFill>
        <p:spPr>
          <a:xfrm>
            <a:off x="406540" y="569537"/>
            <a:ext cx="5268395" cy="3894031"/>
          </a:xfrm>
          <a:prstGeom prst="rect">
            <a:avLst/>
          </a:prstGeom>
        </p:spPr>
      </p:pic>
      <p:sp>
        <p:nvSpPr>
          <p:cNvPr id="5" name="Rectangle 4">
            <a:extLst>
              <a:ext uri="{FF2B5EF4-FFF2-40B4-BE49-F238E27FC236}">
                <a16:creationId xmlns:a16="http://schemas.microsoft.com/office/drawing/2014/main" id="{59A0063F-5347-3938-1C65-C366205E5D8C}"/>
              </a:ext>
            </a:extLst>
          </p:cNvPr>
          <p:cNvSpPr/>
          <p:nvPr/>
        </p:nvSpPr>
        <p:spPr>
          <a:xfrm>
            <a:off x="5969685" y="138759"/>
            <a:ext cx="3967753" cy="369332"/>
          </a:xfrm>
          <a:prstGeom prst="rect">
            <a:avLst/>
          </a:prstGeom>
        </p:spPr>
        <p:txBody>
          <a:bodyPr wrap="none">
            <a:spAutoFit/>
          </a:bodyPr>
          <a:lstStyle/>
          <a:p>
            <a:r>
              <a:rPr lang="en-US" dirty="0"/>
              <a:t>https://</a:t>
            </a:r>
            <a:r>
              <a:rPr lang="en-US" dirty="0" err="1"/>
              <a:t>github.com</a:t>
            </a:r>
            <a:r>
              <a:rPr lang="en-US" dirty="0"/>
              <a:t>/</a:t>
            </a:r>
            <a:r>
              <a:rPr lang="en-US" dirty="0" err="1"/>
              <a:t>oasys</a:t>
            </a:r>
            <a:r>
              <a:rPr lang="en-US" dirty="0"/>
              <a:t>-kit/shadow3</a:t>
            </a:r>
          </a:p>
        </p:txBody>
      </p:sp>
      <p:sp>
        <p:nvSpPr>
          <p:cNvPr id="6" name="TextBox 5">
            <a:extLst>
              <a:ext uri="{FF2B5EF4-FFF2-40B4-BE49-F238E27FC236}">
                <a16:creationId xmlns:a16="http://schemas.microsoft.com/office/drawing/2014/main" id="{6C3F94A2-2E7F-C71C-7AF6-EF56F6D279EC}"/>
              </a:ext>
            </a:extLst>
          </p:cNvPr>
          <p:cNvSpPr txBox="1"/>
          <p:nvPr/>
        </p:nvSpPr>
        <p:spPr>
          <a:xfrm>
            <a:off x="6734503" y="2909862"/>
            <a:ext cx="1903085" cy="646331"/>
          </a:xfrm>
          <a:prstGeom prst="rect">
            <a:avLst/>
          </a:prstGeom>
          <a:noFill/>
        </p:spPr>
        <p:txBody>
          <a:bodyPr wrap="none" rtlCol="0">
            <a:spAutoFit/>
          </a:bodyPr>
          <a:lstStyle/>
          <a:p>
            <a:pPr algn="ctr"/>
            <a:r>
              <a:rPr lang="en-US" dirty="0"/>
              <a:t>Manuel </a:t>
            </a:r>
          </a:p>
          <a:p>
            <a:pPr algn="ctr"/>
            <a:r>
              <a:rPr lang="en-US" dirty="0"/>
              <a:t>Sanchez Del Rio</a:t>
            </a:r>
          </a:p>
        </p:txBody>
      </p:sp>
      <p:sp>
        <p:nvSpPr>
          <p:cNvPr id="11" name="TextBox 10">
            <a:extLst>
              <a:ext uri="{FF2B5EF4-FFF2-40B4-BE49-F238E27FC236}">
                <a16:creationId xmlns:a16="http://schemas.microsoft.com/office/drawing/2014/main" id="{FC3F350B-63E1-8E2F-C592-CD96ABD07886}"/>
              </a:ext>
            </a:extLst>
          </p:cNvPr>
          <p:cNvSpPr txBox="1"/>
          <p:nvPr/>
        </p:nvSpPr>
        <p:spPr>
          <a:xfrm>
            <a:off x="0" y="4540945"/>
            <a:ext cx="8954100" cy="369332"/>
          </a:xfrm>
          <a:prstGeom prst="rect">
            <a:avLst/>
          </a:prstGeom>
          <a:noFill/>
        </p:spPr>
        <p:txBody>
          <a:bodyPr wrap="square">
            <a:spAutoFit/>
          </a:bodyPr>
          <a:lstStyle/>
          <a:p>
            <a:pPr algn="l"/>
            <a:r>
              <a:rPr lang="en-US" sz="900" b="0" i="1" u="none" strike="noStrike" dirty="0">
                <a:solidFill>
                  <a:schemeClr val="accent1">
                    <a:lumMod val="50000"/>
                  </a:schemeClr>
                </a:solidFill>
                <a:effectLst/>
                <a:latin typeface="+mj-lt"/>
              </a:rPr>
              <a:t>M. Sanchez del Rio, N. </a:t>
            </a:r>
            <a:r>
              <a:rPr lang="en-US" sz="900" b="0" i="1" u="none" strike="noStrike" dirty="0" err="1">
                <a:solidFill>
                  <a:schemeClr val="accent1">
                    <a:lumMod val="50000"/>
                  </a:schemeClr>
                </a:solidFill>
                <a:effectLst/>
                <a:latin typeface="+mj-lt"/>
              </a:rPr>
              <a:t>Canestrari</a:t>
            </a:r>
            <a:r>
              <a:rPr lang="en-US" sz="900" b="0" i="1" u="none" strike="noStrike" dirty="0">
                <a:solidFill>
                  <a:schemeClr val="accent1">
                    <a:lumMod val="50000"/>
                  </a:schemeClr>
                </a:solidFill>
                <a:effectLst/>
                <a:latin typeface="+mj-lt"/>
              </a:rPr>
              <a:t>, F. Jiang and F. </a:t>
            </a:r>
            <a:r>
              <a:rPr lang="en-US" sz="900" b="0" i="1" u="none" strike="noStrike" dirty="0" err="1">
                <a:solidFill>
                  <a:schemeClr val="accent1">
                    <a:lumMod val="50000"/>
                  </a:schemeClr>
                </a:solidFill>
                <a:effectLst/>
                <a:latin typeface="+mj-lt"/>
              </a:rPr>
              <a:t>Cerrina</a:t>
            </a:r>
            <a:r>
              <a:rPr lang="en-US" sz="900" b="0" i="1" u="none" strike="noStrike" dirty="0">
                <a:solidFill>
                  <a:schemeClr val="accent1">
                    <a:lumMod val="50000"/>
                  </a:schemeClr>
                </a:solidFill>
                <a:effectLst/>
                <a:latin typeface="+mj-lt"/>
              </a:rPr>
              <a:t> "SHADOW3: a new version of the synchrotron X-ray optics modelling package" Journal of Synchrotron Radiation Volume 18, Part 5 (September 2011) </a:t>
            </a:r>
            <a:r>
              <a:rPr lang="en-US" sz="900" b="0" i="1" u="none" strike="noStrike" dirty="0">
                <a:solidFill>
                  <a:schemeClr val="accent1">
                    <a:lumMod val="50000"/>
                  </a:schemeClr>
                </a:solidFill>
                <a:effectLst/>
                <a:latin typeface="+mj-lt"/>
                <a:hlinkClick r:id="rId5">
                  <a:extLst>
                    <a:ext uri="{A12FA001-AC4F-418D-AE19-62706E023703}">
                      <ahyp:hlinkClr xmlns:ahyp="http://schemas.microsoft.com/office/drawing/2018/hyperlinkcolor" val="tx"/>
                    </a:ext>
                  </a:extLst>
                </a:hlinkClick>
              </a:rPr>
              <a:t>http://dx.doi.org/10.1107/S0909049511026306</a:t>
            </a:r>
            <a:endParaRPr lang="en-US" sz="900" b="0" i="1" u="none" strike="noStrike" dirty="0">
              <a:solidFill>
                <a:schemeClr val="accent1">
                  <a:lumMod val="50000"/>
                </a:schemeClr>
              </a:solidFill>
              <a:effectLst/>
              <a:latin typeface="+mj-lt"/>
            </a:endParaRPr>
          </a:p>
        </p:txBody>
      </p:sp>
      <p:sp>
        <p:nvSpPr>
          <p:cNvPr id="12" name="TextBox 11">
            <a:extLst>
              <a:ext uri="{FF2B5EF4-FFF2-40B4-BE49-F238E27FC236}">
                <a16:creationId xmlns:a16="http://schemas.microsoft.com/office/drawing/2014/main" id="{55218536-81A6-6C8F-4FB2-7BCDC6A5ACDB}"/>
              </a:ext>
            </a:extLst>
          </p:cNvPr>
          <p:cNvSpPr txBox="1"/>
          <p:nvPr/>
        </p:nvSpPr>
        <p:spPr>
          <a:xfrm>
            <a:off x="6343825" y="3729626"/>
            <a:ext cx="1609736" cy="400110"/>
          </a:xfrm>
          <a:prstGeom prst="rect">
            <a:avLst/>
          </a:prstGeom>
          <a:noFill/>
          <a:ln>
            <a:solidFill>
              <a:schemeClr val="accent1"/>
            </a:solidFill>
          </a:ln>
        </p:spPr>
        <p:txBody>
          <a:bodyPr wrap="none" rtlCol="0">
            <a:spAutoFit/>
          </a:bodyPr>
          <a:lstStyle/>
          <a:p>
            <a:r>
              <a:rPr lang="en-US" sz="2000" dirty="0">
                <a:solidFill>
                  <a:srgbClr val="FF9300"/>
                </a:solidFill>
              </a:rPr>
              <a:t>Python3 API</a:t>
            </a:r>
          </a:p>
        </p:txBody>
      </p:sp>
    </p:spTree>
    <p:extLst>
      <p:ext uri="{BB962C8B-B14F-4D97-AF65-F5344CB8AC3E}">
        <p14:creationId xmlns:p14="http://schemas.microsoft.com/office/powerpoint/2010/main" val="4038039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OASYS – ShadowOui (2014)</a:t>
            </a:r>
            <a:endParaRPr sz="2400" dirty="0"/>
          </a:p>
        </p:txBody>
      </p:sp>
      <p:pic>
        <p:nvPicPr>
          <p:cNvPr id="4" name="Picture 3">
            <a:extLst>
              <a:ext uri="{FF2B5EF4-FFF2-40B4-BE49-F238E27FC236}">
                <a16:creationId xmlns:a16="http://schemas.microsoft.com/office/drawing/2014/main" id="{51EFA896-3E51-E524-B617-3DE189E7DA70}"/>
              </a:ext>
            </a:extLst>
          </p:cNvPr>
          <p:cNvPicPr>
            <a:picLocks noChangeAspect="1"/>
          </p:cNvPicPr>
          <p:nvPr/>
        </p:nvPicPr>
        <p:blipFill>
          <a:blip r:embed="rId3"/>
          <a:stretch>
            <a:fillRect/>
          </a:stretch>
        </p:blipFill>
        <p:spPr>
          <a:xfrm>
            <a:off x="353030" y="2421244"/>
            <a:ext cx="4715694" cy="2258419"/>
          </a:xfrm>
          <a:prstGeom prst="rect">
            <a:avLst/>
          </a:prstGeom>
        </p:spPr>
      </p:pic>
      <p:pic>
        <p:nvPicPr>
          <p:cNvPr id="5" name="Image 2">
            <a:extLst>
              <a:ext uri="{FF2B5EF4-FFF2-40B4-BE49-F238E27FC236}">
                <a16:creationId xmlns:a16="http://schemas.microsoft.com/office/drawing/2014/main" id="{77C2A9A5-9E68-DD70-7E0A-F8FC0F19279F}"/>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226776" y="665574"/>
            <a:ext cx="3176627" cy="19061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a:extLst>
              <a:ext uri="{FF2B5EF4-FFF2-40B4-BE49-F238E27FC236}">
                <a16:creationId xmlns:a16="http://schemas.microsoft.com/office/drawing/2014/main" id="{C9E62EED-28DA-7DE5-ADF3-6F88FD9FE714}"/>
              </a:ext>
            </a:extLst>
          </p:cNvPr>
          <p:cNvPicPr>
            <a:picLocks noChangeAspect="1"/>
          </p:cNvPicPr>
          <p:nvPr/>
        </p:nvPicPr>
        <p:blipFill rotWithShape="1">
          <a:blip r:embed="rId5"/>
          <a:srcRect l="6210" r="53764" b="25998"/>
          <a:stretch/>
        </p:blipFill>
        <p:spPr>
          <a:xfrm>
            <a:off x="5224667" y="118262"/>
            <a:ext cx="1549345" cy="1906177"/>
          </a:xfrm>
          <a:prstGeom prst="rect">
            <a:avLst/>
          </a:prstGeom>
        </p:spPr>
      </p:pic>
      <p:pic>
        <p:nvPicPr>
          <p:cNvPr id="7" name="Picture 6">
            <a:extLst>
              <a:ext uri="{FF2B5EF4-FFF2-40B4-BE49-F238E27FC236}">
                <a16:creationId xmlns:a16="http://schemas.microsoft.com/office/drawing/2014/main" id="{40933F9E-3FE4-03FC-98BA-F98666348AE2}"/>
              </a:ext>
            </a:extLst>
          </p:cNvPr>
          <p:cNvPicPr>
            <a:picLocks noChangeAspect="1"/>
          </p:cNvPicPr>
          <p:nvPr/>
        </p:nvPicPr>
        <p:blipFill>
          <a:blip r:embed="rId6"/>
          <a:stretch>
            <a:fillRect/>
          </a:stretch>
        </p:blipFill>
        <p:spPr>
          <a:xfrm>
            <a:off x="6603387" y="2636849"/>
            <a:ext cx="2313837" cy="1689165"/>
          </a:xfrm>
          <a:prstGeom prst="rect">
            <a:avLst/>
          </a:prstGeom>
        </p:spPr>
      </p:pic>
      <p:sp>
        <p:nvSpPr>
          <p:cNvPr id="3" name="TextBox 2">
            <a:extLst>
              <a:ext uri="{FF2B5EF4-FFF2-40B4-BE49-F238E27FC236}">
                <a16:creationId xmlns:a16="http://schemas.microsoft.com/office/drawing/2014/main" id="{8BC2C315-1942-D077-0FE7-8E01E852A6A6}"/>
              </a:ext>
            </a:extLst>
          </p:cNvPr>
          <p:cNvSpPr txBox="1"/>
          <p:nvPr/>
        </p:nvSpPr>
        <p:spPr>
          <a:xfrm>
            <a:off x="2710877" y="2452183"/>
            <a:ext cx="2204450" cy="369332"/>
          </a:xfrm>
          <a:prstGeom prst="rect">
            <a:avLst/>
          </a:prstGeom>
          <a:noFill/>
          <a:ln>
            <a:solidFill>
              <a:schemeClr val="accent1"/>
            </a:solidFill>
          </a:ln>
        </p:spPr>
        <p:txBody>
          <a:bodyPr wrap="none" rtlCol="0">
            <a:spAutoFit/>
          </a:bodyPr>
          <a:lstStyle/>
          <a:p>
            <a:r>
              <a:rPr lang="en-US" sz="1800" dirty="0">
                <a:solidFill>
                  <a:srgbClr val="FF9300"/>
                </a:solidFill>
              </a:rPr>
              <a:t>OASYS + Shadow3</a:t>
            </a:r>
          </a:p>
        </p:txBody>
      </p:sp>
      <p:sp>
        <p:nvSpPr>
          <p:cNvPr id="8" name="TextBox 7">
            <a:extLst>
              <a:ext uri="{FF2B5EF4-FFF2-40B4-BE49-F238E27FC236}">
                <a16:creationId xmlns:a16="http://schemas.microsoft.com/office/drawing/2014/main" id="{D76E32BA-26BA-C882-F759-92E03AE20B4D}"/>
              </a:ext>
            </a:extLst>
          </p:cNvPr>
          <p:cNvSpPr txBox="1"/>
          <p:nvPr/>
        </p:nvSpPr>
        <p:spPr>
          <a:xfrm>
            <a:off x="7165430" y="4413561"/>
            <a:ext cx="1189749" cy="307777"/>
          </a:xfrm>
          <a:prstGeom prst="rect">
            <a:avLst/>
          </a:prstGeom>
          <a:noFill/>
        </p:spPr>
        <p:txBody>
          <a:bodyPr wrap="none" rtlCol="0">
            <a:spAutoFit/>
          </a:bodyPr>
          <a:lstStyle/>
          <a:p>
            <a:r>
              <a:rPr lang="en-US" dirty="0"/>
              <a:t>Luca Rebuffi</a:t>
            </a:r>
          </a:p>
        </p:txBody>
      </p:sp>
      <p:sp>
        <p:nvSpPr>
          <p:cNvPr id="10" name="TextBox 9">
            <a:extLst>
              <a:ext uri="{FF2B5EF4-FFF2-40B4-BE49-F238E27FC236}">
                <a16:creationId xmlns:a16="http://schemas.microsoft.com/office/drawing/2014/main" id="{2EBDB81F-A421-3DC7-96B1-0497895C0951}"/>
              </a:ext>
            </a:extLst>
          </p:cNvPr>
          <p:cNvSpPr txBox="1"/>
          <p:nvPr/>
        </p:nvSpPr>
        <p:spPr>
          <a:xfrm>
            <a:off x="5047796" y="2032979"/>
            <a:ext cx="1903085" cy="646331"/>
          </a:xfrm>
          <a:prstGeom prst="rect">
            <a:avLst/>
          </a:prstGeom>
          <a:noFill/>
        </p:spPr>
        <p:txBody>
          <a:bodyPr wrap="none" rtlCol="0">
            <a:spAutoFit/>
          </a:bodyPr>
          <a:lstStyle/>
          <a:p>
            <a:pPr algn="ctr"/>
            <a:r>
              <a:rPr lang="en-US" dirty="0"/>
              <a:t>Manuel </a:t>
            </a:r>
          </a:p>
          <a:p>
            <a:pPr algn="ctr"/>
            <a:r>
              <a:rPr lang="en-US" dirty="0"/>
              <a:t>Sanchez Del Rio</a:t>
            </a:r>
          </a:p>
        </p:txBody>
      </p:sp>
    </p:spTree>
    <p:extLst>
      <p:ext uri="{BB962C8B-B14F-4D97-AF65-F5344CB8AC3E}">
        <p14:creationId xmlns:p14="http://schemas.microsoft.com/office/powerpoint/2010/main" val="4155476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OASYS – Shadow4 (2024)</a:t>
            </a:r>
            <a:endParaRPr sz="2400" dirty="0"/>
          </a:p>
        </p:txBody>
      </p:sp>
      <p:pic>
        <p:nvPicPr>
          <p:cNvPr id="4" name="Picture 3">
            <a:extLst>
              <a:ext uri="{FF2B5EF4-FFF2-40B4-BE49-F238E27FC236}">
                <a16:creationId xmlns:a16="http://schemas.microsoft.com/office/drawing/2014/main" id="{E91F6E78-E6A3-887C-BD5B-EAE25A4F595E}"/>
              </a:ext>
            </a:extLst>
          </p:cNvPr>
          <p:cNvPicPr>
            <a:picLocks noChangeAspect="1"/>
          </p:cNvPicPr>
          <p:nvPr/>
        </p:nvPicPr>
        <p:blipFill rotWithShape="1">
          <a:blip r:embed="rId3"/>
          <a:srcRect l="-296"/>
          <a:stretch/>
        </p:blipFill>
        <p:spPr>
          <a:xfrm>
            <a:off x="94949" y="1008609"/>
            <a:ext cx="8954101" cy="3810021"/>
          </a:xfrm>
          <a:prstGeom prst="rect">
            <a:avLst/>
          </a:prstGeom>
        </p:spPr>
      </p:pic>
      <p:sp>
        <p:nvSpPr>
          <p:cNvPr id="5" name="TextBox 4">
            <a:extLst>
              <a:ext uri="{FF2B5EF4-FFF2-40B4-BE49-F238E27FC236}">
                <a16:creationId xmlns:a16="http://schemas.microsoft.com/office/drawing/2014/main" id="{E428B877-4436-E8C9-FC50-C49BEFFFD924}"/>
              </a:ext>
            </a:extLst>
          </p:cNvPr>
          <p:cNvSpPr txBox="1"/>
          <p:nvPr/>
        </p:nvSpPr>
        <p:spPr>
          <a:xfrm>
            <a:off x="2217869" y="3067508"/>
            <a:ext cx="2813591" cy="1477328"/>
          </a:xfrm>
          <a:prstGeom prst="rect">
            <a:avLst/>
          </a:prstGeom>
          <a:noFill/>
          <a:ln>
            <a:solidFill>
              <a:schemeClr val="accent1"/>
            </a:solidFill>
          </a:ln>
        </p:spPr>
        <p:txBody>
          <a:bodyPr wrap="none" rtlCol="0">
            <a:spAutoFit/>
          </a:bodyPr>
          <a:lstStyle/>
          <a:p>
            <a:pPr algn="ctr"/>
            <a:r>
              <a:rPr lang="en-US" sz="1800" dirty="0">
                <a:solidFill>
                  <a:srgbClr val="FF9300"/>
                </a:solidFill>
              </a:rPr>
              <a:t>Standalone Shadow4 API</a:t>
            </a:r>
          </a:p>
          <a:p>
            <a:pPr algn="ctr"/>
            <a:r>
              <a:rPr lang="en-US" sz="1800" dirty="0">
                <a:solidFill>
                  <a:srgbClr val="FF9300"/>
                </a:solidFill>
              </a:rPr>
              <a:t>+</a:t>
            </a:r>
          </a:p>
          <a:p>
            <a:pPr algn="ctr"/>
            <a:r>
              <a:rPr lang="en-US" sz="1800" dirty="0">
                <a:solidFill>
                  <a:srgbClr val="FF9300"/>
                </a:solidFill>
              </a:rPr>
              <a:t>OASYS GUI </a:t>
            </a:r>
            <a:r>
              <a:rPr lang="en-US" sz="1800" dirty="0" err="1">
                <a:solidFill>
                  <a:srgbClr val="FF9300"/>
                </a:solidFill>
              </a:rPr>
              <a:t>AddOn</a:t>
            </a:r>
            <a:endParaRPr lang="en-US" sz="1800" dirty="0">
              <a:solidFill>
                <a:srgbClr val="FF9300"/>
              </a:solidFill>
            </a:endParaRPr>
          </a:p>
          <a:p>
            <a:pPr algn="ctr"/>
            <a:endParaRPr lang="en-US" sz="1800" dirty="0">
              <a:solidFill>
                <a:srgbClr val="FF9300"/>
              </a:solidFill>
            </a:endParaRPr>
          </a:p>
          <a:p>
            <a:pPr algn="ctr"/>
            <a:r>
              <a:rPr lang="en" sz="1800" dirty="0">
                <a:solidFill>
                  <a:srgbClr val="FF0000"/>
                </a:solidFill>
              </a:rPr>
              <a:t>𝜷 release in 2023</a:t>
            </a:r>
            <a:endParaRPr lang="en-US" sz="1800" dirty="0">
              <a:solidFill>
                <a:srgbClr val="FF0000"/>
              </a:solidFill>
            </a:endParaRPr>
          </a:p>
        </p:txBody>
      </p:sp>
      <p:sp>
        <p:nvSpPr>
          <p:cNvPr id="6" name="TextBox 5">
            <a:extLst>
              <a:ext uri="{FF2B5EF4-FFF2-40B4-BE49-F238E27FC236}">
                <a16:creationId xmlns:a16="http://schemas.microsoft.com/office/drawing/2014/main" id="{627CB107-1478-3146-63FF-B87EEEF88EA3}"/>
              </a:ext>
            </a:extLst>
          </p:cNvPr>
          <p:cNvSpPr txBox="1"/>
          <p:nvPr/>
        </p:nvSpPr>
        <p:spPr>
          <a:xfrm>
            <a:off x="4397546" y="102937"/>
            <a:ext cx="2823209" cy="1169551"/>
          </a:xfrm>
          <a:prstGeom prst="rect">
            <a:avLst/>
          </a:prstGeom>
          <a:noFill/>
          <a:ln>
            <a:solidFill>
              <a:schemeClr val="accent1"/>
            </a:solidFill>
          </a:ln>
        </p:spPr>
        <p:txBody>
          <a:bodyPr wrap="none" rtlCol="0">
            <a:spAutoFit/>
          </a:bodyPr>
          <a:lstStyle/>
          <a:p>
            <a:pPr marL="285750" indent="-285750">
              <a:buFont typeface="Arial" panose="020B0604020202020204" pitchFamily="34" charset="0"/>
              <a:buChar char="•"/>
            </a:pPr>
            <a:r>
              <a:rPr lang="en-US" dirty="0">
                <a:solidFill>
                  <a:schemeClr val="accent1">
                    <a:lumMod val="50000"/>
                  </a:schemeClr>
                </a:solidFill>
              </a:rPr>
              <a:t>Fully developed in Python</a:t>
            </a:r>
          </a:p>
          <a:p>
            <a:pPr marL="285750" indent="-285750">
              <a:buFont typeface="Arial" panose="020B0604020202020204" pitchFamily="34" charset="0"/>
              <a:buChar char="•"/>
            </a:pPr>
            <a:r>
              <a:rPr lang="en-US" dirty="0">
                <a:solidFill>
                  <a:schemeClr val="accent1">
                    <a:lumMod val="50000"/>
                  </a:schemeClr>
                </a:solidFill>
              </a:rPr>
              <a:t>100% Based on SYNED</a:t>
            </a:r>
          </a:p>
          <a:p>
            <a:pPr marL="285750" indent="-285750">
              <a:buFont typeface="Arial" panose="020B0604020202020204" pitchFamily="34" charset="0"/>
              <a:buChar char="•"/>
            </a:pPr>
            <a:r>
              <a:rPr lang="en-US" dirty="0">
                <a:solidFill>
                  <a:schemeClr val="accent1">
                    <a:lumMod val="50000"/>
                  </a:schemeClr>
                </a:solidFill>
              </a:rPr>
              <a:t>Simplified and Optimized GUI</a:t>
            </a:r>
          </a:p>
          <a:p>
            <a:pPr marL="285750" indent="-285750">
              <a:buFont typeface="Arial" panose="020B0604020202020204" pitchFamily="34" charset="0"/>
              <a:buChar char="•"/>
            </a:pPr>
            <a:r>
              <a:rPr lang="en-US" dirty="0">
                <a:solidFill>
                  <a:schemeClr val="accent1">
                    <a:lumMod val="50000"/>
                  </a:schemeClr>
                </a:solidFill>
              </a:rPr>
              <a:t>No Pre-Processor Files</a:t>
            </a:r>
          </a:p>
          <a:p>
            <a:pPr marL="285750" indent="-285750">
              <a:buFont typeface="Arial" panose="020B0604020202020204" pitchFamily="34" charset="0"/>
              <a:buChar char="•"/>
            </a:pPr>
            <a:r>
              <a:rPr lang="en-US" dirty="0">
                <a:solidFill>
                  <a:schemeClr val="accent1">
                    <a:lumMod val="50000"/>
                  </a:schemeClr>
                </a:solidFill>
              </a:rPr>
              <a:t>S.I. units</a:t>
            </a:r>
          </a:p>
        </p:txBody>
      </p:sp>
    </p:spTree>
    <p:extLst>
      <p:ext uri="{BB962C8B-B14F-4D97-AF65-F5344CB8AC3E}">
        <p14:creationId xmlns:p14="http://schemas.microsoft.com/office/powerpoint/2010/main" val="1669041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1" name="Google Shape;41;p8"/>
          <p:cNvSpPr txBox="1">
            <a:spLocks noGrp="1"/>
          </p:cNvSpPr>
          <p:nvPr>
            <p:ph type="title"/>
          </p:nvPr>
        </p:nvSpPr>
        <p:spPr>
          <a:xfrm>
            <a:off x="67175" y="46375"/>
            <a:ext cx="8954100" cy="554100"/>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2400" dirty="0"/>
              <a:t>Ray Tracing, Shadow and ShadowOui</a:t>
            </a:r>
            <a:endParaRPr sz="2400" dirty="0"/>
          </a:p>
        </p:txBody>
      </p:sp>
      <p:grpSp>
        <p:nvGrpSpPr>
          <p:cNvPr id="10" name="Group 9">
            <a:extLst>
              <a:ext uri="{FF2B5EF4-FFF2-40B4-BE49-F238E27FC236}">
                <a16:creationId xmlns:a16="http://schemas.microsoft.com/office/drawing/2014/main" id="{BBCDC37A-94AD-DD67-9DD9-089823A348BD}"/>
              </a:ext>
            </a:extLst>
          </p:cNvPr>
          <p:cNvGrpSpPr/>
          <p:nvPr/>
        </p:nvGrpSpPr>
        <p:grpSpPr>
          <a:xfrm>
            <a:off x="-63923" y="1175912"/>
            <a:ext cx="4572000" cy="3188724"/>
            <a:chOff x="848413" y="761107"/>
            <a:chExt cx="5913106" cy="3936026"/>
          </a:xfrm>
        </p:grpSpPr>
        <p:pic>
          <p:nvPicPr>
            <p:cNvPr id="3" name="Picture 2">
              <a:extLst>
                <a:ext uri="{FF2B5EF4-FFF2-40B4-BE49-F238E27FC236}">
                  <a16:creationId xmlns:a16="http://schemas.microsoft.com/office/drawing/2014/main" id="{601D7AA7-7306-1A7E-B068-4C61AE2497DF}"/>
                </a:ext>
              </a:extLst>
            </p:cNvPr>
            <p:cNvPicPr>
              <a:picLocks noChangeAspect="1"/>
            </p:cNvPicPr>
            <p:nvPr/>
          </p:nvPicPr>
          <p:blipFill rotWithShape="1">
            <a:blip r:embed="rId3"/>
            <a:srcRect b="2433"/>
            <a:stretch/>
          </p:blipFill>
          <p:spPr>
            <a:xfrm>
              <a:off x="942976" y="861871"/>
              <a:ext cx="5818543" cy="3478491"/>
            </a:xfrm>
            <a:prstGeom prst="rect">
              <a:avLst/>
            </a:prstGeom>
          </p:spPr>
        </p:pic>
        <p:sp>
          <p:nvSpPr>
            <p:cNvPr id="4" name="TextBox 3">
              <a:extLst>
                <a:ext uri="{FF2B5EF4-FFF2-40B4-BE49-F238E27FC236}">
                  <a16:creationId xmlns:a16="http://schemas.microsoft.com/office/drawing/2014/main" id="{F3EA75F4-6169-307E-4616-24FF9A47961D}"/>
                </a:ext>
              </a:extLst>
            </p:cNvPr>
            <p:cNvSpPr txBox="1"/>
            <p:nvPr/>
          </p:nvSpPr>
          <p:spPr>
            <a:xfrm>
              <a:off x="848413" y="761107"/>
              <a:ext cx="1369286" cy="307777"/>
            </a:xfrm>
            <a:prstGeom prst="rect">
              <a:avLst/>
            </a:prstGeom>
            <a:noFill/>
          </p:spPr>
          <p:txBody>
            <a:bodyPr wrap="none" rtlCol="0">
              <a:spAutoFit/>
            </a:bodyPr>
            <a:lstStyle/>
            <a:p>
              <a:r>
                <a:rPr lang="en-US" b="1" dirty="0">
                  <a:solidFill>
                    <a:schemeClr val="accent1">
                      <a:lumMod val="50000"/>
                    </a:schemeClr>
                  </a:solidFill>
                </a:rPr>
                <a:t>Source Plane </a:t>
              </a:r>
            </a:p>
          </p:txBody>
        </p:sp>
        <p:sp>
          <p:nvSpPr>
            <p:cNvPr id="5" name="TextBox 4">
              <a:extLst>
                <a:ext uri="{FF2B5EF4-FFF2-40B4-BE49-F238E27FC236}">
                  <a16:creationId xmlns:a16="http://schemas.microsoft.com/office/drawing/2014/main" id="{ADFA3FDE-39A4-6449-732C-4DCC971BF9E9}"/>
                </a:ext>
              </a:extLst>
            </p:cNvPr>
            <p:cNvSpPr txBox="1"/>
            <p:nvPr/>
          </p:nvSpPr>
          <p:spPr>
            <a:xfrm>
              <a:off x="5047940" y="1416285"/>
              <a:ext cx="1279517" cy="307777"/>
            </a:xfrm>
            <a:prstGeom prst="rect">
              <a:avLst/>
            </a:prstGeom>
            <a:noFill/>
          </p:spPr>
          <p:txBody>
            <a:bodyPr wrap="none" rtlCol="0">
              <a:spAutoFit/>
            </a:bodyPr>
            <a:lstStyle/>
            <a:p>
              <a:r>
                <a:rPr lang="en-US" b="1" dirty="0">
                  <a:solidFill>
                    <a:schemeClr val="accent1">
                      <a:lumMod val="50000"/>
                    </a:schemeClr>
                  </a:solidFill>
                </a:rPr>
                <a:t>Image Plane </a:t>
              </a:r>
            </a:p>
          </p:txBody>
        </p:sp>
        <p:sp>
          <p:nvSpPr>
            <p:cNvPr id="6" name="TextBox 5">
              <a:extLst>
                <a:ext uri="{FF2B5EF4-FFF2-40B4-BE49-F238E27FC236}">
                  <a16:creationId xmlns:a16="http://schemas.microsoft.com/office/drawing/2014/main" id="{E5AEDFE8-1FF1-5F7C-753D-BBBC9AAAD2BB}"/>
                </a:ext>
              </a:extLst>
            </p:cNvPr>
            <p:cNvSpPr txBox="1"/>
            <p:nvPr/>
          </p:nvSpPr>
          <p:spPr>
            <a:xfrm>
              <a:off x="3277271" y="4389356"/>
              <a:ext cx="1636987" cy="307777"/>
            </a:xfrm>
            <a:prstGeom prst="rect">
              <a:avLst/>
            </a:prstGeom>
            <a:noFill/>
          </p:spPr>
          <p:txBody>
            <a:bodyPr wrap="none" rtlCol="0">
              <a:spAutoFit/>
            </a:bodyPr>
            <a:lstStyle/>
            <a:p>
              <a:r>
                <a:rPr lang="en-US" b="1" dirty="0">
                  <a:solidFill>
                    <a:schemeClr val="accent1">
                      <a:lumMod val="50000"/>
                    </a:schemeClr>
                  </a:solidFill>
                </a:rPr>
                <a:t>Optical Element </a:t>
              </a:r>
            </a:p>
          </p:txBody>
        </p:sp>
      </p:grpSp>
      <p:sp>
        <p:nvSpPr>
          <p:cNvPr id="8" name="TextBox 7">
            <a:extLst>
              <a:ext uri="{FF2B5EF4-FFF2-40B4-BE49-F238E27FC236}">
                <a16:creationId xmlns:a16="http://schemas.microsoft.com/office/drawing/2014/main" id="{632BFD0C-D1F4-D164-445B-6337355057AC}"/>
              </a:ext>
            </a:extLst>
          </p:cNvPr>
          <p:cNvSpPr txBox="1"/>
          <p:nvPr/>
        </p:nvSpPr>
        <p:spPr>
          <a:xfrm>
            <a:off x="4376979" y="323425"/>
            <a:ext cx="4748634" cy="4616648"/>
          </a:xfrm>
          <a:prstGeom prst="rect">
            <a:avLst/>
          </a:prstGeom>
          <a:noFill/>
        </p:spPr>
        <p:txBody>
          <a:bodyPr wrap="square" rtlCol="0">
            <a:spAutoFit/>
          </a:bodyPr>
          <a:lstStyle/>
          <a:p>
            <a:pPr algn="r"/>
            <a:r>
              <a:rPr lang="en-US" dirty="0"/>
              <a:t>Basic Shadow :</a:t>
            </a:r>
          </a:p>
          <a:p>
            <a:endParaRPr lang="en-US" dirty="0"/>
          </a:p>
          <a:p>
            <a:pPr marL="285750" indent="-285750">
              <a:buFont typeface="Arial" panose="020B0604020202020204" pitchFamily="34" charset="0"/>
              <a:buChar char="•"/>
            </a:pPr>
            <a:r>
              <a:rPr lang="en-US" dirty="0"/>
              <a:t>Each optical element has an incident beam, that is located on a plane called </a:t>
            </a:r>
            <a:r>
              <a:rPr lang="en-US" b="1" dirty="0">
                <a:solidFill>
                  <a:srgbClr val="C00000"/>
                </a:solidFill>
              </a:rPr>
              <a:t>Source Plane</a:t>
            </a:r>
            <a:r>
              <a:rPr lang="en-US" dirty="0"/>
              <a:t>.</a:t>
            </a:r>
          </a:p>
          <a:p>
            <a:endParaRPr lang="en-US" dirty="0"/>
          </a:p>
          <a:p>
            <a:pPr marL="285750" indent="-285750">
              <a:buFont typeface="Arial" panose="020B0604020202020204" pitchFamily="34" charset="0"/>
              <a:buChar char="•"/>
            </a:pPr>
            <a:r>
              <a:rPr lang="en-US" dirty="0"/>
              <a:t>Each </a:t>
            </a:r>
            <a:r>
              <a:rPr lang="en-US" b="1" dirty="0">
                <a:solidFill>
                  <a:srgbClr val="C00000"/>
                </a:solidFill>
              </a:rPr>
              <a:t>Optical Element </a:t>
            </a:r>
            <a:r>
              <a:rPr lang="en-US" dirty="0"/>
              <a:t>has the </a:t>
            </a:r>
            <a:r>
              <a:rPr lang="en-US" b="1" dirty="0">
                <a:solidFill>
                  <a:srgbClr val="C00000"/>
                </a:solidFill>
              </a:rPr>
              <a:t>axis system </a:t>
            </a:r>
            <a:r>
              <a:rPr lang="en-US" dirty="0"/>
              <a:t>always oriented with </a:t>
            </a:r>
            <a:r>
              <a:rPr lang="en-US" dirty="0">
                <a:solidFill>
                  <a:schemeClr val="tx1"/>
                </a:solidFill>
              </a:rPr>
              <a:t>Z normal to the optical surface</a:t>
            </a:r>
            <a:r>
              <a:rPr lang="en-US" dirty="0"/>
              <a:t>, Y tangent to the surface along the direction of propagation of the beam and X tangent to the surface and normal to Z and Y. </a:t>
            </a:r>
          </a:p>
          <a:p>
            <a:endParaRPr lang="en-US" dirty="0"/>
          </a:p>
          <a:p>
            <a:pPr marL="285750" indent="-285750">
              <a:buFont typeface="Arial" panose="020B0604020202020204" pitchFamily="34" charset="0"/>
              <a:buChar char="•"/>
            </a:pPr>
            <a:r>
              <a:rPr lang="en-US" dirty="0"/>
              <a:t>The orientation of the optical surface is given by the </a:t>
            </a:r>
            <a:r>
              <a:rPr lang="en-US" b="1" dirty="0">
                <a:solidFill>
                  <a:srgbClr val="C00000"/>
                </a:solidFill>
              </a:rPr>
              <a:t>angle of rotation 𝜶 </a:t>
            </a:r>
            <a:r>
              <a:rPr lang="en-US" dirty="0"/>
              <a:t>along the Y axis and is relative to the axis system of the incident beam, as defined in the source plane.</a:t>
            </a:r>
          </a:p>
          <a:p>
            <a:endParaRPr lang="en-US" dirty="0"/>
          </a:p>
          <a:p>
            <a:pPr marL="285750" indent="-285750">
              <a:buFont typeface="Arial" panose="020B0604020202020204" pitchFamily="34" charset="0"/>
              <a:buChar char="•"/>
            </a:pPr>
            <a:r>
              <a:rPr lang="en-US" dirty="0"/>
              <a:t>The beam is traced up to </a:t>
            </a:r>
            <a:r>
              <a:rPr lang="en-US" b="1" dirty="0">
                <a:solidFill>
                  <a:srgbClr val="C00000"/>
                </a:solidFill>
              </a:rPr>
              <a:t>Image Plane</a:t>
            </a:r>
            <a:r>
              <a:rPr lang="en-US" dirty="0"/>
              <a:t>, which has the Y axis oriented as the direction of propagation of the beam (that will depend on the particular optics) and Z, X in the same plane of the same axis of the Optical Element.</a:t>
            </a:r>
          </a:p>
        </p:txBody>
      </p:sp>
    </p:spTree>
    <p:extLst>
      <p:ext uri="{BB962C8B-B14F-4D97-AF65-F5344CB8AC3E}">
        <p14:creationId xmlns:p14="http://schemas.microsoft.com/office/powerpoint/2010/main" val="3781864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1BEF1F-50D2-4BB9-AA6A-C42DD308A8F1}"/>
              </a:ext>
            </a:extLst>
          </p:cNvPr>
          <p:cNvSpPr>
            <a:spLocks noGrp="1"/>
          </p:cNvSpPr>
          <p:nvPr>
            <p:ph type="title"/>
          </p:nvPr>
        </p:nvSpPr>
        <p:spPr>
          <a:xfrm>
            <a:off x="67175" y="55741"/>
            <a:ext cx="8954100" cy="553968"/>
          </a:xfrm>
        </p:spPr>
        <p:txBody>
          <a:bodyPr/>
          <a:lstStyle/>
          <a:p>
            <a:pPr>
              <a:buNone/>
            </a:pPr>
            <a:r>
              <a:rPr lang="en-US" sz="2400" dirty="0"/>
              <a:t>Beamline and Optical Elements for Synchrotron Radiation</a:t>
            </a:r>
          </a:p>
        </p:txBody>
      </p:sp>
      <p:grpSp>
        <p:nvGrpSpPr>
          <p:cNvPr id="4" name="Group 1051">
            <a:extLst>
              <a:ext uri="{FF2B5EF4-FFF2-40B4-BE49-F238E27FC236}">
                <a16:creationId xmlns:a16="http://schemas.microsoft.com/office/drawing/2014/main" id="{1B42807E-A144-F209-98A5-3D07B512B982}"/>
              </a:ext>
            </a:extLst>
          </p:cNvPr>
          <p:cNvGrpSpPr>
            <a:grpSpLocks/>
          </p:cNvGrpSpPr>
          <p:nvPr/>
        </p:nvGrpSpPr>
        <p:grpSpPr bwMode="auto">
          <a:xfrm>
            <a:off x="67175" y="942109"/>
            <a:ext cx="7771216" cy="3809307"/>
            <a:chOff x="78" y="2754"/>
            <a:chExt cx="3819" cy="1422"/>
          </a:xfrm>
        </p:grpSpPr>
        <p:pic>
          <p:nvPicPr>
            <p:cNvPr id="5" name="Picture 1028">
              <a:extLst>
                <a:ext uri="{FF2B5EF4-FFF2-40B4-BE49-F238E27FC236}">
                  <a16:creationId xmlns:a16="http://schemas.microsoft.com/office/drawing/2014/main" id="{68331F36-5582-B106-E937-37EE0DE002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 y="2754"/>
              <a:ext cx="3696" cy="1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
          <p:nvSpPr>
            <p:cNvPr id="6" name="Text Box 1029">
              <a:extLst>
                <a:ext uri="{FF2B5EF4-FFF2-40B4-BE49-F238E27FC236}">
                  <a16:creationId xmlns:a16="http://schemas.microsoft.com/office/drawing/2014/main" id="{5789B55D-20FA-53F8-B16B-9555E41FE1F7}"/>
                </a:ext>
              </a:extLst>
            </p:cNvPr>
            <p:cNvSpPr txBox="1">
              <a:spLocks noChangeArrowheads="1"/>
            </p:cNvSpPr>
            <p:nvPr/>
          </p:nvSpPr>
          <p:spPr bwMode="auto">
            <a:xfrm>
              <a:off x="812" y="3618"/>
              <a:ext cx="368" cy="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defRPr sz="2800" baseline="30000">
                  <a:solidFill>
                    <a:schemeClr val="tx1"/>
                  </a:solidFill>
                  <a:latin typeface="Symbol" charset="0"/>
                  <a:ea typeface="MS Pゴシック" charset="0"/>
                  <a:cs typeface="MS Pゴシック" charset="0"/>
                </a:defRPr>
              </a:lvl1pPr>
              <a:lvl2pPr marL="742950" indent="-285750">
                <a:defRPr sz="2800" baseline="30000">
                  <a:solidFill>
                    <a:schemeClr val="tx1"/>
                  </a:solidFill>
                  <a:latin typeface="Symbol" charset="0"/>
                  <a:ea typeface="MS Pゴシック" charset="0"/>
                  <a:cs typeface="MS Pゴシック" charset="0"/>
                </a:defRPr>
              </a:lvl2pPr>
              <a:lvl3pPr marL="1143000" indent="-228600">
                <a:defRPr sz="2800" baseline="30000">
                  <a:solidFill>
                    <a:schemeClr val="tx1"/>
                  </a:solidFill>
                  <a:latin typeface="Symbol" charset="0"/>
                  <a:ea typeface="MS Pゴシック" charset="0"/>
                  <a:cs typeface="MS Pゴシック" charset="0"/>
                </a:defRPr>
              </a:lvl3pPr>
              <a:lvl4pPr marL="1600200" indent="-228600">
                <a:defRPr sz="2800" baseline="30000">
                  <a:solidFill>
                    <a:schemeClr val="tx1"/>
                  </a:solidFill>
                  <a:latin typeface="Symbol" charset="0"/>
                  <a:ea typeface="MS Pゴシック" charset="0"/>
                  <a:cs typeface="MS Pゴシック" charset="0"/>
                </a:defRPr>
              </a:lvl4pPr>
              <a:lvl5pPr marL="2057400" indent="-228600">
                <a:defRPr sz="2800" baseline="30000">
                  <a:solidFill>
                    <a:schemeClr val="tx1"/>
                  </a:solidFill>
                  <a:latin typeface="Symbol" charset="0"/>
                  <a:ea typeface="MS Pゴシック" charset="0"/>
                  <a:cs typeface="MS Pゴシック" charset="0"/>
                </a:defRPr>
              </a:lvl5pPr>
              <a:lvl6pPr marL="25146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6pPr>
              <a:lvl7pPr marL="29718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7pPr>
              <a:lvl8pPr marL="34290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8pPr>
              <a:lvl9pPr marL="38862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9pPr>
            </a:lstStyle>
            <a:p>
              <a:pPr algn="r"/>
              <a:r>
                <a:rPr lang="en-GB" sz="2000" b="1" baseline="0" dirty="0">
                  <a:solidFill>
                    <a:srgbClr val="CC0000"/>
                  </a:solidFill>
                  <a:latin typeface="Helvetica" charset="0"/>
                </a:rPr>
                <a:t>mirrors</a:t>
              </a:r>
              <a:endParaRPr lang="en-GB" sz="2000" baseline="0" dirty="0">
                <a:latin typeface="Helvetica" charset="0"/>
              </a:endParaRPr>
            </a:p>
          </p:txBody>
        </p:sp>
        <p:sp>
          <p:nvSpPr>
            <p:cNvPr id="7" name="Line 1030">
              <a:extLst>
                <a:ext uri="{FF2B5EF4-FFF2-40B4-BE49-F238E27FC236}">
                  <a16:creationId xmlns:a16="http://schemas.microsoft.com/office/drawing/2014/main" id="{D8681917-6325-4E53-C214-E58F10C3AD36}"/>
                </a:ext>
              </a:extLst>
            </p:cNvPr>
            <p:cNvSpPr>
              <a:spLocks noChangeShapeType="1"/>
            </p:cNvSpPr>
            <p:nvPr/>
          </p:nvSpPr>
          <p:spPr bwMode="auto">
            <a:xfrm>
              <a:off x="1161" y="3618"/>
              <a:ext cx="0" cy="24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8" name="Line 1031">
              <a:extLst>
                <a:ext uri="{FF2B5EF4-FFF2-40B4-BE49-F238E27FC236}">
                  <a16:creationId xmlns:a16="http://schemas.microsoft.com/office/drawing/2014/main" id="{2D8A9A4E-4CE4-3255-7A27-DD0A7E7C7E79}"/>
                </a:ext>
              </a:extLst>
            </p:cNvPr>
            <p:cNvSpPr>
              <a:spLocks noChangeShapeType="1"/>
            </p:cNvSpPr>
            <p:nvPr/>
          </p:nvSpPr>
          <p:spPr bwMode="auto">
            <a:xfrm flipV="1">
              <a:off x="1161" y="3522"/>
              <a:ext cx="384" cy="24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9" name="Text Box 1032">
              <a:extLst>
                <a:ext uri="{FF2B5EF4-FFF2-40B4-BE49-F238E27FC236}">
                  <a16:creationId xmlns:a16="http://schemas.microsoft.com/office/drawing/2014/main" id="{257B9A05-AA47-ACEF-F36F-7A75A6A3BCE6}"/>
                </a:ext>
              </a:extLst>
            </p:cNvPr>
            <p:cNvSpPr txBox="1">
              <a:spLocks noChangeArrowheads="1"/>
            </p:cNvSpPr>
            <p:nvPr/>
          </p:nvSpPr>
          <p:spPr bwMode="auto">
            <a:xfrm>
              <a:off x="2574" y="3235"/>
              <a:ext cx="781" cy="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defRPr sz="2800" baseline="30000">
                  <a:solidFill>
                    <a:schemeClr val="tx1"/>
                  </a:solidFill>
                  <a:latin typeface="Symbol" charset="0"/>
                  <a:ea typeface="MS Pゴシック" charset="0"/>
                  <a:cs typeface="MS Pゴシック" charset="0"/>
                </a:defRPr>
              </a:lvl1pPr>
              <a:lvl2pPr marL="742950" indent="-285750">
                <a:defRPr sz="2800" baseline="30000">
                  <a:solidFill>
                    <a:schemeClr val="tx1"/>
                  </a:solidFill>
                  <a:latin typeface="Symbol" charset="0"/>
                  <a:ea typeface="MS Pゴシック" charset="0"/>
                  <a:cs typeface="MS Pゴシック" charset="0"/>
                </a:defRPr>
              </a:lvl2pPr>
              <a:lvl3pPr marL="1143000" indent="-228600">
                <a:defRPr sz="2800" baseline="30000">
                  <a:solidFill>
                    <a:schemeClr val="tx1"/>
                  </a:solidFill>
                  <a:latin typeface="Symbol" charset="0"/>
                  <a:ea typeface="MS Pゴシック" charset="0"/>
                  <a:cs typeface="MS Pゴシック" charset="0"/>
                </a:defRPr>
              </a:lvl3pPr>
              <a:lvl4pPr marL="1600200" indent="-228600">
                <a:defRPr sz="2800" baseline="30000">
                  <a:solidFill>
                    <a:schemeClr val="tx1"/>
                  </a:solidFill>
                  <a:latin typeface="Symbol" charset="0"/>
                  <a:ea typeface="MS Pゴシック" charset="0"/>
                  <a:cs typeface="MS Pゴシック" charset="0"/>
                </a:defRPr>
              </a:lvl4pPr>
              <a:lvl5pPr marL="2057400" indent="-228600">
                <a:defRPr sz="2800" baseline="30000">
                  <a:solidFill>
                    <a:schemeClr val="tx1"/>
                  </a:solidFill>
                  <a:latin typeface="Symbol" charset="0"/>
                  <a:ea typeface="MS Pゴシック" charset="0"/>
                  <a:cs typeface="MS Pゴシック" charset="0"/>
                </a:defRPr>
              </a:lvl5pPr>
              <a:lvl6pPr marL="25146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6pPr>
              <a:lvl7pPr marL="29718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7pPr>
              <a:lvl8pPr marL="34290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8pPr>
              <a:lvl9pPr marL="38862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9pPr>
            </a:lstStyle>
            <a:p>
              <a:r>
                <a:rPr lang="en-GB" sz="2000" b="1" baseline="0" dirty="0">
                  <a:solidFill>
                    <a:srgbClr val="CC0000"/>
                  </a:solidFill>
                  <a:latin typeface="Helvetica" charset="0"/>
                </a:rPr>
                <a:t>monochromators</a:t>
              </a:r>
              <a:endParaRPr lang="en-GB" sz="2000" baseline="0" dirty="0">
                <a:latin typeface="Helvetica" charset="0"/>
              </a:endParaRPr>
            </a:p>
          </p:txBody>
        </p:sp>
        <p:sp>
          <p:nvSpPr>
            <p:cNvPr id="10" name="Line 1033">
              <a:extLst>
                <a:ext uri="{FF2B5EF4-FFF2-40B4-BE49-F238E27FC236}">
                  <a16:creationId xmlns:a16="http://schemas.microsoft.com/office/drawing/2014/main" id="{17EC6068-DD3B-E6A9-4F73-4A2C5AA0F80D}"/>
                </a:ext>
              </a:extLst>
            </p:cNvPr>
            <p:cNvSpPr>
              <a:spLocks noChangeShapeType="1"/>
            </p:cNvSpPr>
            <p:nvPr/>
          </p:nvSpPr>
          <p:spPr bwMode="auto">
            <a:xfrm>
              <a:off x="2505" y="3234"/>
              <a:ext cx="0" cy="192"/>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1" name="Line 1034">
              <a:extLst>
                <a:ext uri="{FF2B5EF4-FFF2-40B4-BE49-F238E27FC236}">
                  <a16:creationId xmlns:a16="http://schemas.microsoft.com/office/drawing/2014/main" id="{0731C1B6-1DB1-D97F-7534-23515DE39645}"/>
                </a:ext>
              </a:extLst>
            </p:cNvPr>
            <p:cNvSpPr>
              <a:spLocks noChangeShapeType="1"/>
            </p:cNvSpPr>
            <p:nvPr/>
          </p:nvSpPr>
          <p:spPr bwMode="auto">
            <a:xfrm flipH="1">
              <a:off x="2313" y="3330"/>
              <a:ext cx="192" cy="144"/>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 name="Text Box 1035">
              <a:extLst>
                <a:ext uri="{FF2B5EF4-FFF2-40B4-BE49-F238E27FC236}">
                  <a16:creationId xmlns:a16="http://schemas.microsoft.com/office/drawing/2014/main" id="{B0C1C16B-4891-FAA7-5B34-14B5177DF69B}"/>
                </a:ext>
              </a:extLst>
            </p:cNvPr>
            <p:cNvSpPr txBox="1">
              <a:spLocks noChangeArrowheads="1"/>
            </p:cNvSpPr>
            <p:nvPr/>
          </p:nvSpPr>
          <p:spPr bwMode="auto">
            <a:xfrm>
              <a:off x="1475" y="3932"/>
              <a:ext cx="237" cy="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defRPr sz="2800" baseline="30000">
                  <a:solidFill>
                    <a:schemeClr val="tx1"/>
                  </a:solidFill>
                  <a:latin typeface="Symbol" charset="0"/>
                  <a:ea typeface="MS Pゴシック" charset="0"/>
                  <a:cs typeface="MS Pゴシック" charset="0"/>
                </a:defRPr>
              </a:lvl1pPr>
              <a:lvl2pPr marL="742950" indent="-285750">
                <a:defRPr sz="2800" baseline="30000">
                  <a:solidFill>
                    <a:schemeClr val="tx1"/>
                  </a:solidFill>
                  <a:latin typeface="Symbol" charset="0"/>
                  <a:ea typeface="MS Pゴシック" charset="0"/>
                  <a:cs typeface="MS Pゴシック" charset="0"/>
                </a:defRPr>
              </a:lvl2pPr>
              <a:lvl3pPr marL="1143000" indent="-228600">
                <a:defRPr sz="2800" baseline="30000">
                  <a:solidFill>
                    <a:schemeClr val="tx1"/>
                  </a:solidFill>
                  <a:latin typeface="Symbol" charset="0"/>
                  <a:ea typeface="MS Pゴシック" charset="0"/>
                  <a:cs typeface="MS Pゴシック" charset="0"/>
                </a:defRPr>
              </a:lvl3pPr>
              <a:lvl4pPr marL="1600200" indent="-228600">
                <a:defRPr sz="2800" baseline="30000">
                  <a:solidFill>
                    <a:schemeClr val="tx1"/>
                  </a:solidFill>
                  <a:latin typeface="Symbol" charset="0"/>
                  <a:ea typeface="MS Pゴシック" charset="0"/>
                  <a:cs typeface="MS Pゴシック" charset="0"/>
                </a:defRPr>
              </a:lvl4pPr>
              <a:lvl5pPr marL="2057400" indent="-228600">
                <a:defRPr sz="2800" baseline="30000">
                  <a:solidFill>
                    <a:schemeClr val="tx1"/>
                  </a:solidFill>
                  <a:latin typeface="Symbol" charset="0"/>
                  <a:ea typeface="MS Pゴシック" charset="0"/>
                  <a:cs typeface="MS Pゴシック" charset="0"/>
                </a:defRPr>
              </a:lvl5pPr>
              <a:lvl6pPr marL="25146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6pPr>
              <a:lvl7pPr marL="29718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7pPr>
              <a:lvl8pPr marL="34290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8pPr>
              <a:lvl9pPr marL="38862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9pPr>
            </a:lstStyle>
            <a:p>
              <a:pPr algn="ctr"/>
              <a:r>
                <a:rPr lang="en-GB" sz="2000" b="1" baseline="0" dirty="0">
                  <a:latin typeface="Helvetica" charset="0"/>
                </a:rPr>
                <a:t>slits</a:t>
              </a:r>
              <a:endParaRPr lang="en-GB" sz="2000" baseline="0" dirty="0">
                <a:latin typeface="Helvetica" charset="0"/>
              </a:endParaRPr>
            </a:p>
          </p:txBody>
        </p:sp>
        <p:sp>
          <p:nvSpPr>
            <p:cNvPr id="13" name="Line 1036">
              <a:extLst>
                <a:ext uri="{FF2B5EF4-FFF2-40B4-BE49-F238E27FC236}">
                  <a16:creationId xmlns:a16="http://schemas.microsoft.com/office/drawing/2014/main" id="{23494045-8C7D-B8AE-3620-C856A1C0B42A}"/>
                </a:ext>
              </a:extLst>
            </p:cNvPr>
            <p:cNvSpPr>
              <a:spLocks noChangeShapeType="1"/>
            </p:cNvSpPr>
            <p:nvPr/>
          </p:nvSpPr>
          <p:spPr bwMode="auto">
            <a:xfrm>
              <a:off x="1833" y="3954"/>
              <a:ext cx="0" cy="144"/>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4" name="Line 1037">
              <a:extLst>
                <a:ext uri="{FF2B5EF4-FFF2-40B4-BE49-F238E27FC236}">
                  <a16:creationId xmlns:a16="http://schemas.microsoft.com/office/drawing/2014/main" id="{69ED7239-A52D-4EA2-BA52-C93796DD6A2C}"/>
                </a:ext>
              </a:extLst>
            </p:cNvPr>
            <p:cNvSpPr>
              <a:spLocks noChangeShapeType="1"/>
            </p:cNvSpPr>
            <p:nvPr/>
          </p:nvSpPr>
          <p:spPr bwMode="auto">
            <a:xfrm flipV="1">
              <a:off x="1833" y="3618"/>
              <a:ext cx="144" cy="384"/>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5" name="Line 1038">
              <a:extLst>
                <a:ext uri="{FF2B5EF4-FFF2-40B4-BE49-F238E27FC236}">
                  <a16:creationId xmlns:a16="http://schemas.microsoft.com/office/drawing/2014/main" id="{21454C11-1D00-3A8E-D415-EA715622817D}"/>
                </a:ext>
              </a:extLst>
            </p:cNvPr>
            <p:cNvSpPr>
              <a:spLocks noChangeShapeType="1"/>
            </p:cNvSpPr>
            <p:nvPr/>
          </p:nvSpPr>
          <p:spPr bwMode="auto">
            <a:xfrm flipV="1">
              <a:off x="1833" y="3762"/>
              <a:ext cx="384" cy="24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6" name="Line 1039">
              <a:extLst>
                <a:ext uri="{FF2B5EF4-FFF2-40B4-BE49-F238E27FC236}">
                  <a16:creationId xmlns:a16="http://schemas.microsoft.com/office/drawing/2014/main" id="{CDD294A8-A804-D8E4-9F20-EB947AB58006}"/>
                </a:ext>
              </a:extLst>
            </p:cNvPr>
            <p:cNvSpPr>
              <a:spLocks noChangeShapeType="1"/>
            </p:cNvSpPr>
            <p:nvPr/>
          </p:nvSpPr>
          <p:spPr bwMode="auto">
            <a:xfrm flipV="1">
              <a:off x="1833" y="3810"/>
              <a:ext cx="768" cy="192"/>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7" name="Text Box 1040">
              <a:extLst>
                <a:ext uri="{FF2B5EF4-FFF2-40B4-BE49-F238E27FC236}">
                  <a16:creationId xmlns:a16="http://schemas.microsoft.com/office/drawing/2014/main" id="{3666300A-A3F3-5A8E-D504-3A02F388D3B8}"/>
                </a:ext>
              </a:extLst>
            </p:cNvPr>
            <p:cNvSpPr txBox="1">
              <a:spLocks noChangeArrowheads="1"/>
            </p:cNvSpPr>
            <p:nvPr/>
          </p:nvSpPr>
          <p:spPr bwMode="auto">
            <a:xfrm>
              <a:off x="2337" y="3966"/>
              <a:ext cx="300" cy="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defRPr sz="2800" baseline="30000">
                  <a:solidFill>
                    <a:schemeClr val="tx1"/>
                  </a:solidFill>
                  <a:latin typeface="Symbol" charset="0"/>
                  <a:ea typeface="MS Pゴシック" charset="0"/>
                  <a:cs typeface="MS Pゴシック" charset="0"/>
                </a:defRPr>
              </a:lvl1pPr>
              <a:lvl2pPr marL="742950" indent="-285750">
                <a:defRPr sz="2800" baseline="30000">
                  <a:solidFill>
                    <a:schemeClr val="tx1"/>
                  </a:solidFill>
                  <a:latin typeface="Symbol" charset="0"/>
                  <a:ea typeface="MS Pゴシック" charset="0"/>
                  <a:cs typeface="MS Pゴシック" charset="0"/>
                </a:defRPr>
              </a:lvl2pPr>
              <a:lvl3pPr marL="1143000" indent="-228600">
                <a:defRPr sz="2800" baseline="30000">
                  <a:solidFill>
                    <a:schemeClr val="tx1"/>
                  </a:solidFill>
                  <a:latin typeface="Symbol" charset="0"/>
                  <a:ea typeface="MS Pゴシック" charset="0"/>
                  <a:cs typeface="MS Pゴシック" charset="0"/>
                </a:defRPr>
              </a:lvl3pPr>
              <a:lvl4pPr marL="1600200" indent="-228600">
                <a:defRPr sz="2800" baseline="30000">
                  <a:solidFill>
                    <a:schemeClr val="tx1"/>
                  </a:solidFill>
                  <a:latin typeface="Symbol" charset="0"/>
                  <a:ea typeface="MS Pゴシック" charset="0"/>
                  <a:cs typeface="MS Pゴシック" charset="0"/>
                </a:defRPr>
              </a:lvl4pPr>
              <a:lvl5pPr marL="2057400" indent="-228600">
                <a:defRPr sz="2800" baseline="30000">
                  <a:solidFill>
                    <a:schemeClr val="tx1"/>
                  </a:solidFill>
                  <a:latin typeface="Symbol" charset="0"/>
                  <a:ea typeface="MS Pゴシック" charset="0"/>
                  <a:cs typeface="MS Pゴシック" charset="0"/>
                </a:defRPr>
              </a:lvl5pPr>
              <a:lvl6pPr marL="25146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6pPr>
              <a:lvl7pPr marL="29718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7pPr>
              <a:lvl8pPr marL="34290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8pPr>
              <a:lvl9pPr marL="38862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9pPr>
            </a:lstStyle>
            <a:p>
              <a:pPr algn="ctr"/>
              <a:r>
                <a:rPr lang="en-GB" sz="2000" b="1" baseline="0" dirty="0">
                  <a:latin typeface="Helvetica" charset="0"/>
                </a:rPr>
                <a:t>filters</a:t>
              </a:r>
              <a:endParaRPr lang="en-GB" sz="2000" baseline="0" dirty="0">
                <a:latin typeface="Helvetica" charset="0"/>
              </a:endParaRPr>
            </a:p>
          </p:txBody>
        </p:sp>
        <p:sp>
          <p:nvSpPr>
            <p:cNvPr id="18" name="Line 1041">
              <a:extLst>
                <a:ext uri="{FF2B5EF4-FFF2-40B4-BE49-F238E27FC236}">
                  <a16:creationId xmlns:a16="http://schemas.microsoft.com/office/drawing/2014/main" id="{7F37806D-E000-F7F1-1EC9-A7B174E8A2B1}"/>
                </a:ext>
              </a:extLst>
            </p:cNvPr>
            <p:cNvSpPr>
              <a:spLocks noChangeShapeType="1"/>
            </p:cNvSpPr>
            <p:nvPr/>
          </p:nvSpPr>
          <p:spPr bwMode="auto">
            <a:xfrm>
              <a:off x="2629" y="4002"/>
              <a:ext cx="0" cy="96"/>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9" name="Line 1042">
              <a:extLst>
                <a:ext uri="{FF2B5EF4-FFF2-40B4-BE49-F238E27FC236}">
                  <a16:creationId xmlns:a16="http://schemas.microsoft.com/office/drawing/2014/main" id="{41846FE8-4980-A4E7-3DB5-F2ED60DD163A}"/>
                </a:ext>
              </a:extLst>
            </p:cNvPr>
            <p:cNvSpPr>
              <a:spLocks noChangeShapeType="1"/>
            </p:cNvSpPr>
            <p:nvPr/>
          </p:nvSpPr>
          <p:spPr bwMode="auto">
            <a:xfrm flipV="1">
              <a:off x="2629" y="3906"/>
              <a:ext cx="144" cy="144"/>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0" name="Text Box 1043">
              <a:extLst>
                <a:ext uri="{FF2B5EF4-FFF2-40B4-BE49-F238E27FC236}">
                  <a16:creationId xmlns:a16="http://schemas.microsoft.com/office/drawing/2014/main" id="{5B8F296E-057F-F395-E897-CFF8C4D457E0}"/>
                </a:ext>
              </a:extLst>
            </p:cNvPr>
            <p:cNvSpPr txBox="1">
              <a:spLocks noChangeArrowheads="1"/>
            </p:cNvSpPr>
            <p:nvPr/>
          </p:nvSpPr>
          <p:spPr bwMode="auto">
            <a:xfrm>
              <a:off x="3325" y="3540"/>
              <a:ext cx="398" cy="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defRPr sz="2800" baseline="30000">
                  <a:solidFill>
                    <a:schemeClr val="tx1"/>
                  </a:solidFill>
                  <a:latin typeface="Symbol" charset="0"/>
                  <a:ea typeface="MS Pゴシック" charset="0"/>
                  <a:cs typeface="MS Pゴシック" charset="0"/>
                </a:defRPr>
              </a:lvl1pPr>
              <a:lvl2pPr marL="742950" indent="-285750">
                <a:defRPr sz="2800" baseline="30000">
                  <a:solidFill>
                    <a:schemeClr val="tx1"/>
                  </a:solidFill>
                  <a:latin typeface="Symbol" charset="0"/>
                  <a:ea typeface="MS Pゴシック" charset="0"/>
                  <a:cs typeface="MS Pゴシック" charset="0"/>
                </a:defRPr>
              </a:lvl2pPr>
              <a:lvl3pPr marL="1143000" indent="-228600">
                <a:defRPr sz="2800" baseline="30000">
                  <a:solidFill>
                    <a:schemeClr val="tx1"/>
                  </a:solidFill>
                  <a:latin typeface="Symbol" charset="0"/>
                  <a:ea typeface="MS Pゴシック" charset="0"/>
                  <a:cs typeface="MS Pゴシック" charset="0"/>
                </a:defRPr>
              </a:lvl3pPr>
              <a:lvl4pPr marL="1600200" indent="-228600">
                <a:defRPr sz="2800" baseline="30000">
                  <a:solidFill>
                    <a:schemeClr val="tx1"/>
                  </a:solidFill>
                  <a:latin typeface="Symbol" charset="0"/>
                  <a:ea typeface="MS Pゴシック" charset="0"/>
                  <a:cs typeface="MS Pゴシック" charset="0"/>
                </a:defRPr>
              </a:lvl4pPr>
              <a:lvl5pPr marL="2057400" indent="-228600">
                <a:defRPr sz="2800" baseline="30000">
                  <a:solidFill>
                    <a:schemeClr val="tx1"/>
                  </a:solidFill>
                  <a:latin typeface="Symbol" charset="0"/>
                  <a:ea typeface="MS Pゴシック" charset="0"/>
                  <a:cs typeface="MS Pゴシック" charset="0"/>
                </a:defRPr>
              </a:lvl5pPr>
              <a:lvl6pPr marL="25146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6pPr>
              <a:lvl7pPr marL="29718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7pPr>
              <a:lvl8pPr marL="34290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8pPr>
              <a:lvl9pPr marL="38862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9pPr>
            </a:lstStyle>
            <a:p>
              <a:pPr algn="ctr"/>
              <a:r>
                <a:rPr lang="en-GB" sz="2000" b="1" baseline="0" dirty="0">
                  <a:latin typeface="Helvetica" charset="0"/>
                </a:rPr>
                <a:t>sources</a:t>
              </a:r>
              <a:endParaRPr lang="en-GB" sz="2000" baseline="0" dirty="0">
                <a:latin typeface="Helvetica" charset="0"/>
              </a:endParaRPr>
            </a:p>
          </p:txBody>
        </p:sp>
        <p:sp>
          <p:nvSpPr>
            <p:cNvPr id="21" name="Line 1044">
              <a:extLst>
                <a:ext uri="{FF2B5EF4-FFF2-40B4-BE49-F238E27FC236}">
                  <a16:creationId xmlns:a16="http://schemas.microsoft.com/office/drawing/2014/main" id="{CF2AD6CC-42BA-1199-76F5-514F5D1FFC82}"/>
                </a:ext>
              </a:extLst>
            </p:cNvPr>
            <p:cNvSpPr>
              <a:spLocks noChangeShapeType="1"/>
            </p:cNvSpPr>
            <p:nvPr/>
          </p:nvSpPr>
          <p:spPr bwMode="auto">
            <a:xfrm>
              <a:off x="3171" y="3756"/>
              <a:ext cx="720" cy="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2" name="Line 1045">
              <a:extLst>
                <a:ext uri="{FF2B5EF4-FFF2-40B4-BE49-F238E27FC236}">
                  <a16:creationId xmlns:a16="http://schemas.microsoft.com/office/drawing/2014/main" id="{01BA962F-EA35-FB28-9DC6-9F044478BE16}"/>
                </a:ext>
              </a:extLst>
            </p:cNvPr>
            <p:cNvSpPr>
              <a:spLocks noChangeShapeType="1"/>
            </p:cNvSpPr>
            <p:nvPr/>
          </p:nvSpPr>
          <p:spPr bwMode="auto">
            <a:xfrm>
              <a:off x="3657" y="3756"/>
              <a:ext cx="48" cy="144"/>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23" name="Text Box 1046">
              <a:extLst>
                <a:ext uri="{FF2B5EF4-FFF2-40B4-BE49-F238E27FC236}">
                  <a16:creationId xmlns:a16="http://schemas.microsoft.com/office/drawing/2014/main" id="{BD3527F3-38F3-6B46-57CC-7EF835590E80}"/>
                </a:ext>
              </a:extLst>
            </p:cNvPr>
            <p:cNvSpPr txBox="1">
              <a:spLocks noChangeArrowheads="1"/>
            </p:cNvSpPr>
            <p:nvPr/>
          </p:nvSpPr>
          <p:spPr bwMode="auto">
            <a:xfrm>
              <a:off x="78" y="2912"/>
              <a:ext cx="456" cy="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defRPr sz="2800" baseline="30000">
                  <a:solidFill>
                    <a:schemeClr val="tx1"/>
                  </a:solidFill>
                  <a:latin typeface="Symbol" charset="0"/>
                  <a:ea typeface="MS Pゴシック" charset="0"/>
                  <a:cs typeface="MS Pゴシック" charset="0"/>
                </a:defRPr>
              </a:lvl1pPr>
              <a:lvl2pPr marL="742950" indent="-285750">
                <a:defRPr sz="2800" baseline="30000">
                  <a:solidFill>
                    <a:schemeClr val="tx1"/>
                  </a:solidFill>
                  <a:latin typeface="Symbol" charset="0"/>
                  <a:ea typeface="MS Pゴシック" charset="0"/>
                  <a:cs typeface="MS Pゴシック" charset="0"/>
                </a:defRPr>
              </a:lvl2pPr>
              <a:lvl3pPr marL="1143000" indent="-228600">
                <a:defRPr sz="2800" baseline="30000">
                  <a:solidFill>
                    <a:schemeClr val="tx1"/>
                  </a:solidFill>
                  <a:latin typeface="Symbol" charset="0"/>
                  <a:ea typeface="MS Pゴシック" charset="0"/>
                  <a:cs typeface="MS Pゴシック" charset="0"/>
                </a:defRPr>
              </a:lvl3pPr>
              <a:lvl4pPr marL="1600200" indent="-228600">
                <a:defRPr sz="2800" baseline="30000">
                  <a:solidFill>
                    <a:schemeClr val="tx1"/>
                  </a:solidFill>
                  <a:latin typeface="Symbol" charset="0"/>
                  <a:ea typeface="MS Pゴシック" charset="0"/>
                  <a:cs typeface="MS Pゴシック" charset="0"/>
                </a:defRPr>
              </a:lvl4pPr>
              <a:lvl5pPr marL="2057400" indent="-228600">
                <a:defRPr sz="2800" baseline="30000">
                  <a:solidFill>
                    <a:schemeClr val="tx1"/>
                  </a:solidFill>
                  <a:latin typeface="Symbol" charset="0"/>
                  <a:ea typeface="MS Pゴシック" charset="0"/>
                  <a:cs typeface="MS Pゴシック" charset="0"/>
                </a:defRPr>
              </a:lvl5pPr>
              <a:lvl6pPr marL="25146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6pPr>
              <a:lvl7pPr marL="29718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7pPr>
              <a:lvl8pPr marL="34290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8pPr>
              <a:lvl9pPr marL="3886200" indent="-228600" eaLnBrk="0" fontAlgn="base" hangingPunct="0">
                <a:spcBef>
                  <a:spcPct val="0"/>
                </a:spcBef>
                <a:spcAft>
                  <a:spcPct val="0"/>
                </a:spcAft>
                <a:defRPr sz="2800" baseline="30000">
                  <a:solidFill>
                    <a:schemeClr val="tx1"/>
                  </a:solidFill>
                  <a:latin typeface="Symbol" charset="0"/>
                  <a:ea typeface="MS Pゴシック" charset="0"/>
                  <a:cs typeface="MS Pゴシック" charset="0"/>
                </a:defRPr>
              </a:lvl9pPr>
            </a:lstStyle>
            <a:p>
              <a:r>
                <a:rPr lang="en-GB" sz="2000" b="1" baseline="0" dirty="0">
                  <a:solidFill>
                    <a:srgbClr val="CC0000"/>
                  </a:solidFill>
                  <a:latin typeface="Helvetica" charset="0"/>
                </a:rPr>
                <a:t>detectors</a:t>
              </a:r>
              <a:endParaRPr lang="en-GB" sz="2000" b="1" baseline="0" dirty="0">
                <a:latin typeface="Helvetica" charset="0"/>
              </a:endParaRPr>
            </a:p>
          </p:txBody>
        </p:sp>
      </p:grpSp>
      <p:sp>
        <p:nvSpPr>
          <p:cNvPr id="24" name="TextBox 23">
            <a:extLst>
              <a:ext uri="{FF2B5EF4-FFF2-40B4-BE49-F238E27FC236}">
                <a16:creationId xmlns:a16="http://schemas.microsoft.com/office/drawing/2014/main" id="{90372247-E1FA-BD6E-8F03-45DAB67F5976}"/>
              </a:ext>
            </a:extLst>
          </p:cNvPr>
          <p:cNvSpPr txBox="1"/>
          <p:nvPr/>
        </p:nvSpPr>
        <p:spPr>
          <a:xfrm>
            <a:off x="2759324" y="736026"/>
            <a:ext cx="6185911" cy="1194574"/>
          </a:xfrm>
          <a:prstGeom prst="rect">
            <a:avLst/>
          </a:prstGeom>
          <a:noFill/>
        </p:spPr>
        <p:txBody>
          <a:bodyPr wrap="square" rtlCol="0">
            <a:spAutoFit/>
          </a:bodyPr>
          <a:lstStyle/>
          <a:p>
            <a:r>
              <a:rPr lang="en-US" dirty="0"/>
              <a:t>The radiation produced by the source must be collected and transported to the experimental station to perform the experiments. Typically, the radiation is focused to maximize the flux at the sample and minimize the spatial resolution. Moreover, the radiation is monochromatized to select one specific energy.</a:t>
            </a:r>
          </a:p>
        </p:txBody>
      </p:sp>
    </p:spTree>
    <p:extLst>
      <p:ext uri="{BB962C8B-B14F-4D97-AF65-F5344CB8AC3E}">
        <p14:creationId xmlns:p14="http://schemas.microsoft.com/office/powerpoint/2010/main" val="66203549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203</TotalTime>
  <Words>1075</Words>
  <Application>Microsoft Macintosh PowerPoint</Application>
  <PresentationFormat>On-screen Show (16:9)</PresentationFormat>
  <Paragraphs>173</Paragraphs>
  <Slides>25</Slides>
  <Notes>23</Notes>
  <HiddenSlides>0</HiddenSlides>
  <MMClips>1</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25</vt:i4>
      </vt:variant>
    </vt:vector>
  </HeadingPairs>
  <TitlesOfParts>
    <vt:vector size="33" baseType="lpstr">
      <vt:lpstr>Arial</vt:lpstr>
      <vt:lpstr>Arial Narrow</vt:lpstr>
      <vt:lpstr>Calibri</vt:lpstr>
      <vt:lpstr>Helvetica</vt:lpstr>
      <vt:lpstr>Symbol</vt:lpstr>
      <vt:lpstr>Wingdings</vt:lpstr>
      <vt:lpstr>Simple Light</vt:lpstr>
      <vt:lpstr>Equation</vt:lpstr>
      <vt:lpstr>Introduction to ShadowOui</vt:lpstr>
      <vt:lpstr>Ray Tracing and Geometrical Optics</vt:lpstr>
      <vt:lpstr>Ray Tracing and Geometrical Optics</vt:lpstr>
      <vt:lpstr>Birth of Shadow (~1980)</vt:lpstr>
      <vt:lpstr>Shadow 3 (2010)</vt:lpstr>
      <vt:lpstr>OASYS – ShadowOui (2014)</vt:lpstr>
      <vt:lpstr>OASYS – Shadow4 (2024)</vt:lpstr>
      <vt:lpstr>Ray Tracing, Shadow and ShadowOui</vt:lpstr>
      <vt:lpstr>Beamline and Optical Elements for Synchrotron Radiation</vt:lpstr>
      <vt:lpstr>ShadowOui: Sources</vt:lpstr>
      <vt:lpstr>ShadowOui: Sources</vt:lpstr>
      <vt:lpstr>ShadowOui: Sources</vt:lpstr>
      <vt:lpstr>ShadowOui: Mirrors</vt:lpstr>
      <vt:lpstr>ShadowOui: Mirrors</vt:lpstr>
      <vt:lpstr>ShadowOui: Mirrors</vt:lpstr>
      <vt:lpstr>ShadowOui: Monochromators </vt:lpstr>
      <vt:lpstr>ShadowOui: Gratings</vt:lpstr>
      <vt:lpstr>ShadowOui: Crystals</vt:lpstr>
      <vt:lpstr>ShadowOui: Multilayers</vt:lpstr>
      <vt:lpstr>ShadowOui: X-Ray Lenses</vt:lpstr>
      <vt:lpstr>ShadowOui: X-ray Lenses</vt:lpstr>
      <vt:lpstr>ShadowOui: Manufacturing Errors</vt:lpstr>
      <vt:lpstr>ShadowOui: Example</vt:lpstr>
      <vt:lpstr>ShadowOui: Advanced Features</vt:lpstr>
      <vt:lpstr>ShadowOui: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OASYS</dc:title>
  <cp:lastModifiedBy>Luca Rebuffi</cp:lastModifiedBy>
  <cp:revision>39</cp:revision>
  <dcterms:modified xsi:type="dcterms:W3CDTF">2023-05-30T13:01:19Z</dcterms:modified>
</cp:coreProperties>
</file>